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4" r:id="rId7"/>
    <p:sldId id="261" r:id="rId8"/>
    <p:sldId id="289" r:id="rId9"/>
    <p:sldId id="265" r:id="rId10"/>
    <p:sldId id="266" r:id="rId11"/>
    <p:sldId id="267" r:id="rId12"/>
    <p:sldId id="268" r:id="rId13"/>
    <p:sldId id="272" r:id="rId14"/>
    <p:sldId id="274" r:id="rId15"/>
    <p:sldId id="280" r:id="rId16"/>
    <p:sldId id="281" r:id="rId17"/>
    <p:sldId id="273" r:id="rId18"/>
    <p:sldId id="288" r:id="rId19"/>
    <p:sldId id="278" r:id="rId20"/>
    <p:sldId id="262" r:id="rId21"/>
    <p:sldId id="277" r:id="rId22"/>
    <p:sldId id="282" r:id="rId23"/>
    <p:sldId id="285"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2CB0AE5E-C7FD-48BA-BBDD-AA6EC6BE6C66}">
          <p14:sldIdLst>
            <p14:sldId id="256"/>
            <p14:sldId id="257"/>
            <p14:sldId id="258"/>
            <p14:sldId id="260"/>
            <p14:sldId id="263"/>
            <p14:sldId id="264"/>
            <p14:sldId id="261"/>
            <p14:sldId id="289"/>
            <p14:sldId id="265"/>
            <p14:sldId id="266"/>
            <p14:sldId id="267"/>
            <p14:sldId id="268"/>
            <p14:sldId id="272"/>
            <p14:sldId id="274"/>
            <p14:sldId id="280"/>
            <p14:sldId id="281"/>
            <p14:sldId id="273"/>
            <p14:sldId id="288"/>
          </p14:sldIdLst>
        </p14:section>
        <p14:section name="Section sans titre" id="{61466561-44B1-4AB4-B3FA-C9F44B8CA93D}">
          <p14:sldIdLst>
            <p14:sldId id="278"/>
            <p14:sldId id="262"/>
            <p14:sldId id="277"/>
            <p14:sldId id="282"/>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A2EE"/>
    <a:srgbClr val="C20E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DCEF58-83B8-8E7C-27C9-D90551722F4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BB36F36-7AD6-87D6-83E8-E3FE17096C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F1978A9-6997-D0E9-1E33-31B9CAAAB1A7}"/>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5" name="Espace réservé du pied de page 4">
            <a:extLst>
              <a:ext uri="{FF2B5EF4-FFF2-40B4-BE49-F238E27FC236}">
                <a16:creationId xmlns:a16="http://schemas.microsoft.com/office/drawing/2014/main" id="{CE218361-EED6-0F3F-8FE6-E04F47245F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AEAA8C-595C-89DE-244D-BA8676582004}"/>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645315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B25311-99CD-0999-95F4-9AC122A00E0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9CAAB76-2034-7BAE-CB5B-844ECC02AB4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DEB5A54-F801-82FF-CFF9-E23A7A9C5E30}"/>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5" name="Espace réservé du pied de page 4">
            <a:extLst>
              <a:ext uri="{FF2B5EF4-FFF2-40B4-BE49-F238E27FC236}">
                <a16:creationId xmlns:a16="http://schemas.microsoft.com/office/drawing/2014/main" id="{DFCC4876-522A-2689-7A5D-5C9267A5DEC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DCBCFE-9EAA-D276-44EE-1600E2F56BD0}"/>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507083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EA3ECD-2AE7-2DD9-88A4-3BA3F54BAF1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2C4688D-E70C-C11A-39AA-2F0DA44833F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B6464C-6135-7E65-0E6F-059D80070C71}"/>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5" name="Espace réservé du pied de page 4">
            <a:extLst>
              <a:ext uri="{FF2B5EF4-FFF2-40B4-BE49-F238E27FC236}">
                <a16:creationId xmlns:a16="http://schemas.microsoft.com/office/drawing/2014/main" id="{47CC992A-9695-E37B-F821-21CD101FB4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48B95E0-935C-10E9-FA4E-2BCF2C1CFD0F}"/>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14531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F21B3-9C70-AD9D-6575-431D72D61AB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F9D88DB-4F0E-62A6-07DA-65473099200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E15FCC-B802-3A03-E0C2-F58509788D2A}"/>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5" name="Espace réservé du pied de page 4">
            <a:extLst>
              <a:ext uri="{FF2B5EF4-FFF2-40B4-BE49-F238E27FC236}">
                <a16:creationId xmlns:a16="http://schemas.microsoft.com/office/drawing/2014/main" id="{E7204015-C8B1-B866-66C9-B95263CE62F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E848CC-BCAE-4F28-6BA5-87B0B7F7B0A6}"/>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281796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DCE1C0-D836-974F-83E3-81D19CF7EE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E891F56-D064-B96D-4DB2-4EF77B1FA95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2154320-8AFE-F6BA-6B6C-CD2F45D49400}"/>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5" name="Espace réservé du pied de page 4">
            <a:extLst>
              <a:ext uri="{FF2B5EF4-FFF2-40B4-BE49-F238E27FC236}">
                <a16:creationId xmlns:a16="http://schemas.microsoft.com/office/drawing/2014/main" id="{F273A737-8448-01E4-3EE8-11FEAA1C86B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FFE9CD-1688-EF85-77ED-FD8088B6DCE0}"/>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3533314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C5EF3C-9319-D8F5-7D34-5E57EE3336F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07C03B6-CDDC-2E9C-751D-BF38ED8D4FC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2586FDA-E0B4-D421-F2E6-8EEAEA09C7F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236F2FE-56EA-4251-E7B2-A9C79EB7D0F1}"/>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6" name="Espace réservé du pied de page 5">
            <a:extLst>
              <a:ext uri="{FF2B5EF4-FFF2-40B4-BE49-F238E27FC236}">
                <a16:creationId xmlns:a16="http://schemas.microsoft.com/office/drawing/2014/main" id="{6D0C4C60-8CC1-3E8D-E087-356872F9A17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34FE137-2044-CE62-854F-BA7EFE24FE4F}"/>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242216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7C214B-BEB3-6436-AEAB-1B33685C61C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595712A-4988-4B27-0BF2-EE4E507A55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292C144-7466-E30E-A537-DDBB2CB49EF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108C41C-5BCB-D845-53BF-F97085A1D3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1DB56D3-AB59-3B69-8CBF-304C124EB1E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881AF7C-695C-8840-DA58-2DBDD2A641AB}"/>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8" name="Espace réservé du pied de page 7">
            <a:extLst>
              <a:ext uri="{FF2B5EF4-FFF2-40B4-BE49-F238E27FC236}">
                <a16:creationId xmlns:a16="http://schemas.microsoft.com/office/drawing/2014/main" id="{C1E7C7C5-86FF-3E30-C22D-878066D5E7A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4AA70A5-9D7E-FAC8-D40E-0A53E4CC1CB7}"/>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1785369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A62011-D8DB-D464-FA5E-452AA20DC76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57587FF-B3B0-F238-D60E-D35758AC2D55}"/>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4" name="Espace réservé du pied de page 3">
            <a:extLst>
              <a:ext uri="{FF2B5EF4-FFF2-40B4-BE49-F238E27FC236}">
                <a16:creationId xmlns:a16="http://schemas.microsoft.com/office/drawing/2014/main" id="{9A0BD670-8F50-CF3B-FE91-717E7F8C454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F32ADB8-60EF-B919-2ABD-28BC8964E732}"/>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423122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A469C56-5032-9B89-3D5A-E32252F735E7}"/>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3" name="Espace réservé du pied de page 2">
            <a:extLst>
              <a:ext uri="{FF2B5EF4-FFF2-40B4-BE49-F238E27FC236}">
                <a16:creationId xmlns:a16="http://schemas.microsoft.com/office/drawing/2014/main" id="{8EDB4D58-4ADA-D229-CDC0-5E58D6723F6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F8DA1B3-95BD-BD3D-2DC9-2A6A87009D2D}"/>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3359430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BBD982-61A0-6AF3-DDE3-403F39ADD63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5AE445B-95F0-90CA-02C1-97754E5E0A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F96B481-6E82-547E-AACF-4EEC9A77D9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EC3A5C-481D-5EA1-E845-B51D1252BA14}"/>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6" name="Espace réservé du pied de page 5">
            <a:extLst>
              <a:ext uri="{FF2B5EF4-FFF2-40B4-BE49-F238E27FC236}">
                <a16:creationId xmlns:a16="http://schemas.microsoft.com/office/drawing/2014/main" id="{140346AE-B98D-8F83-7E0F-991CDA834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BF17DD-D8C4-0D5D-60A8-5422D30B6359}"/>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4039989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E04E1A-717D-A385-EDEB-7728675F2F4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340AA36-8349-0D8A-7D0E-93ED3567E6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6149765-D72D-A6CB-0EE2-A1986EBBE5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65F4D38-365A-36CF-A71E-59CDF32AC1C0}"/>
              </a:ext>
            </a:extLst>
          </p:cNvPr>
          <p:cNvSpPr>
            <a:spLocks noGrp="1"/>
          </p:cNvSpPr>
          <p:nvPr>
            <p:ph type="dt" sz="half" idx="10"/>
          </p:nvPr>
        </p:nvSpPr>
        <p:spPr/>
        <p:txBody>
          <a:bodyPr/>
          <a:lstStyle/>
          <a:p>
            <a:fld id="{D33E181D-41AA-4950-9143-E1D474C47F65}" type="datetimeFigureOut">
              <a:rPr lang="fr-FR" smtClean="0"/>
              <a:t>16/06/2026</a:t>
            </a:fld>
            <a:endParaRPr lang="fr-FR"/>
          </a:p>
        </p:txBody>
      </p:sp>
      <p:sp>
        <p:nvSpPr>
          <p:cNvPr id="6" name="Espace réservé du pied de page 5">
            <a:extLst>
              <a:ext uri="{FF2B5EF4-FFF2-40B4-BE49-F238E27FC236}">
                <a16:creationId xmlns:a16="http://schemas.microsoft.com/office/drawing/2014/main" id="{7F8B93E9-FCC8-BADD-4922-645CDFB756C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B62A9BB-4C84-82D0-2CBC-3FC8A6B5F164}"/>
              </a:ext>
            </a:extLst>
          </p:cNvPr>
          <p:cNvSpPr>
            <a:spLocks noGrp="1"/>
          </p:cNvSpPr>
          <p:nvPr>
            <p:ph type="sldNum" sz="quarter" idx="12"/>
          </p:nvPr>
        </p:nvSpPr>
        <p:spPr/>
        <p:txBody>
          <a:bodyPr/>
          <a:lstStyle/>
          <a:p>
            <a:fld id="{623265BE-25F5-4EC6-B440-473A3E0FCCE0}" type="slidenum">
              <a:rPr lang="fr-FR" smtClean="0"/>
              <a:t>‹N°›</a:t>
            </a:fld>
            <a:endParaRPr lang="fr-FR"/>
          </a:p>
        </p:txBody>
      </p:sp>
    </p:spTree>
    <p:extLst>
      <p:ext uri="{BB962C8B-B14F-4D97-AF65-F5344CB8AC3E}">
        <p14:creationId xmlns:p14="http://schemas.microsoft.com/office/powerpoint/2010/main" val="133489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9FBDBB5-24C2-51FF-E529-AEC13ED416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4B5B5BE-3DE8-838D-E6FD-57CCD9C426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B521CF-395E-740F-3986-B450F1A8D3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3E181D-41AA-4950-9143-E1D474C47F65}" type="datetimeFigureOut">
              <a:rPr lang="fr-FR" smtClean="0"/>
              <a:t>16/06/2026</a:t>
            </a:fld>
            <a:endParaRPr lang="fr-FR"/>
          </a:p>
        </p:txBody>
      </p:sp>
      <p:sp>
        <p:nvSpPr>
          <p:cNvPr id="5" name="Espace réservé du pied de page 4">
            <a:extLst>
              <a:ext uri="{FF2B5EF4-FFF2-40B4-BE49-F238E27FC236}">
                <a16:creationId xmlns:a16="http://schemas.microsoft.com/office/drawing/2014/main" id="{7B51D6AE-5C67-F371-7465-CC3A4CB96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5A3838B-86D7-216E-3857-FA90F4BA1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3265BE-25F5-4EC6-B440-473A3E0FCCE0}" type="slidenum">
              <a:rPr lang="fr-FR" smtClean="0"/>
              <a:t>‹N°›</a:t>
            </a:fld>
            <a:endParaRPr lang="fr-FR"/>
          </a:p>
        </p:txBody>
      </p:sp>
    </p:spTree>
    <p:extLst>
      <p:ext uri="{BB962C8B-B14F-4D97-AF65-F5344CB8AC3E}">
        <p14:creationId xmlns:p14="http://schemas.microsoft.com/office/powerpoint/2010/main" val="1192578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66022C-9952-B25E-0A93-AFC28E280FDB}"/>
              </a:ext>
            </a:extLst>
          </p:cNvPr>
          <p:cNvSpPr>
            <a:spLocks noGrp="1"/>
          </p:cNvSpPr>
          <p:nvPr>
            <p:ph type="ctrTitle"/>
          </p:nvPr>
        </p:nvSpPr>
        <p:spPr/>
        <p:txBody>
          <a:bodyPr/>
          <a:lstStyle/>
          <a:p>
            <a:endParaRPr lang="fr-FR" dirty="0"/>
          </a:p>
        </p:txBody>
      </p:sp>
    </p:spTree>
    <p:extLst>
      <p:ext uri="{BB962C8B-B14F-4D97-AF65-F5344CB8AC3E}">
        <p14:creationId xmlns:p14="http://schemas.microsoft.com/office/powerpoint/2010/main" val="2341026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A9B78-E739-49EC-7D91-343D16891ED3}"/>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C26BCA1A-75E7-F620-6489-1D3678314EBC}"/>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a:t>
            </a:r>
            <a:r>
              <a:rPr lang="fr-FR" sz="4400" dirty="0">
                <a:latin typeface="Calibri" panose="020F0502020204030204" pitchFamily="34" charset="0"/>
                <a:cs typeface="Calibri" panose="020F0502020204030204" pitchFamily="34" charset="0"/>
              </a:rPr>
              <a:t>éance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4675A33E-8ADA-1011-1276-3FE3B181CDE2}"/>
              </a:ext>
            </a:extLst>
          </p:cNvPr>
          <p:cNvSpPr>
            <a:spLocks noGrp="1"/>
          </p:cNvSpPr>
          <p:nvPr>
            <p:ph idx="1"/>
          </p:nvPr>
        </p:nvSpPr>
        <p:spPr>
          <a:xfrm>
            <a:off x="525294" y="1585610"/>
            <a:ext cx="11079804" cy="4328808"/>
          </a:xfrm>
        </p:spPr>
        <p:txBody>
          <a:bodyPr>
            <a:normAutofit lnSpcReduction="10000"/>
          </a:bodyPr>
          <a:lstStyle/>
          <a:p>
            <a:pPr marL="0" indent="0" algn="just">
              <a:buNone/>
            </a:pPr>
            <a:r>
              <a:rPr lang="fr-FR" sz="2400" b="1" dirty="0">
                <a:latin typeface="Calibri" panose="020F0502020204030204" pitchFamily="34" charset="0"/>
                <a:cs typeface="Calibri" panose="020F0502020204030204" pitchFamily="34" charset="0"/>
              </a:rPr>
              <a:t>Niveau concerné </a:t>
            </a:r>
            <a:r>
              <a:rPr lang="fr-FR" sz="2400" dirty="0">
                <a:latin typeface="Calibri" panose="020F0502020204030204" pitchFamily="34" charset="0"/>
                <a:cs typeface="Calibri" panose="020F0502020204030204" pitchFamily="34" charset="0"/>
              </a:rPr>
              <a:t>:</a:t>
            </a: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b="1" dirty="0">
                <a:latin typeface="Calibri" panose="020F0502020204030204" pitchFamily="34" charset="0"/>
                <a:cs typeface="Calibri" panose="020F0502020204030204" pitchFamily="34" charset="0"/>
              </a:rPr>
              <a:t>Professeurs concernés </a:t>
            </a:r>
            <a:r>
              <a:rPr lang="fr-FR" sz="2400" dirty="0">
                <a:latin typeface="Calibri" panose="020F0502020204030204" pitchFamily="34" charset="0"/>
                <a:cs typeface="Calibri" panose="020F0502020204030204" pitchFamily="34" charset="0"/>
              </a:rPr>
              <a:t>: professeur documentaliste, professeur de</a:t>
            </a: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b="1" dirty="0">
                <a:latin typeface="Calibri" panose="020F0502020204030204" pitchFamily="34" charset="0"/>
                <a:cs typeface="Calibri" panose="020F0502020204030204" pitchFamily="34" charset="0"/>
              </a:rPr>
              <a:t>Modalités</a:t>
            </a:r>
            <a:r>
              <a:rPr lang="fr-FR" sz="2400" dirty="0">
                <a:latin typeface="Calibri" panose="020F0502020204030204" pitchFamily="34" charset="0"/>
                <a:cs typeface="Calibri" panose="020F0502020204030204" pitchFamily="34" charset="0"/>
              </a:rPr>
              <a:t> : groupe-classe, en </a:t>
            </a:r>
            <a:r>
              <a:rPr lang="fr-FR" sz="2400" dirty="0" err="1">
                <a:latin typeface="Calibri" panose="020F0502020204030204" pitchFamily="34" charset="0"/>
                <a:cs typeface="Calibri" panose="020F0502020204030204" pitchFamily="34" charset="0"/>
              </a:rPr>
              <a:t>co-animation</a:t>
            </a:r>
            <a:r>
              <a:rPr lang="fr-FR" sz="2400" dirty="0">
                <a:latin typeface="Calibri" panose="020F0502020204030204" pitchFamily="34" charset="0"/>
                <a:cs typeface="Calibri" panose="020F0502020204030204" pitchFamily="34" charset="0"/>
              </a:rPr>
              <a:t>, …h…, … séance d’une séquence</a:t>
            </a: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b="1" dirty="0">
                <a:latin typeface="Calibri" panose="020F0502020204030204" pitchFamily="34" charset="0"/>
                <a:cs typeface="Calibri" panose="020F0502020204030204" pitchFamily="34" charset="0"/>
              </a:rPr>
              <a:t>Lieu </a:t>
            </a:r>
            <a:r>
              <a:rPr lang="fr-FR" sz="2400" dirty="0">
                <a:latin typeface="Calibri" panose="020F0502020204030204" pitchFamily="34" charset="0"/>
                <a:cs typeface="Calibri" panose="020F0502020204030204" pitchFamily="34" charset="0"/>
              </a:rPr>
              <a:t>: CDI</a:t>
            </a: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b="1" dirty="0"/>
              <a:t>Matériel nécessaire : </a:t>
            </a:r>
            <a:r>
              <a:rPr lang="fr-FR" sz="2400" dirty="0"/>
              <a:t>vidéoprojecteur, diaporama, ordinateurs, fiches, articles / vidéos</a:t>
            </a:r>
          </a:p>
        </p:txBody>
      </p:sp>
    </p:spTree>
    <p:extLst>
      <p:ext uri="{BB962C8B-B14F-4D97-AF65-F5344CB8AC3E}">
        <p14:creationId xmlns:p14="http://schemas.microsoft.com/office/powerpoint/2010/main" val="331797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CC458-9A8F-8B2F-90E3-291D973104A9}"/>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75A966C6-BDB9-2B1D-063E-C189CE0FD9D0}"/>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Séance</a:t>
            </a:r>
            <a:r>
              <a:rPr lang="fr-FR" sz="4400" dirty="0">
                <a:latin typeface="Calibri" panose="020F0502020204030204" pitchFamily="34" charset="0"/>
                <a:cs typeface="Calibri" panose="020F0502020204030204" pitchFamily="34" charset="0"/>
              </a:rPr>
              <a:t>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0DE21639-8038-1B33-F884-9AEABAB8CF7B}"/>
              </a:ext>
            </a:extLst>
          </p:cNvPr>
          <p:cNvSpPr>
            <a:spLocks noGrp="1"/>
          </p:cNvSpPr>
          <p:nvPr>
            <p:ph idx="1"/>
          </p:nvPr>
        </p:nvSpPr>
        <p:spPr>
          <a:xfrm>
            <a:off x="525294" y="1585610"/>
            <a:ext cx="11079804" cy="4328808"/>
          </a:xfrm>
        </p:spPr>
        <p:txBody>
          <a:bodyPr>
            <a:normAutofit/>
          </a:bodyPr>
          <a:lstStyle/>
          <a:p>
            <a:pPr marL="0" indent="0" algn="just">
              <a:buNone/>
            </a:pPr>
            <a:r>
              <a:rPr lang="fr-FR" sz="2400" b="1" dirty="0">
                <a:latin typeface="Calibri" panose="020F0502020204030204" pitchFamily="34" charset="0"/>
                <a:cs typeface="Calibri" panose="020F0502020204030204" pitchFamily="34" charset="0"/>
              </a:rPr>
              <a:t>Objectif général de la séance </a:t>
            </a:r>
            <a:r>
              <a:rPr lang="fr-FR" sz="2400" dirty="0">
                <a:latin typeface="Calibri" panose="020F0502020204030204" pitchFamily="34" charset="0"/>
                <a:cs typeface="Calibri" panose="020F0502020204030204" pitchFamily="34" charset="0"/>
              </a:rPr>
              <a:t>:</a:t>
            </a:r>
          </a:p>
          <a:p>
            <a:pPr marL="0" indent="0" algn="just">
              <a:buNone/>
            </a:pPr>
            <a:r>
              <a:rPr lang="fr-FR" sz="2400" dirty="0">
                <a:latin typeface="Calibri" panose="020F0502020204030204" pitchFamily="34" charset="0"/>
                <a:cs typeface="Calibri" panose="020F0502020204030204" pitchFamily="34" charset="0"/>
              </a:rPr>
              <a:t>La séance s’inscrit … d’une séquence de … séances correspondant aux finalités et enjeux du programme de … : </a:t>
            </a:r>
          </a:p>
          <a:p>
            <a:pPr>
              <a:buFontTx/>
              <a:buChar char="-"/>
            </a:pPr>
            <a:r>
              <a:rPr lang="fr-FR" sz="2400" b="1" u="sng" dirty="0">
                <a:solidFill>
                  <a:srgbClr val="000000">
                    <a:lumMod val="85000"/>
                    <a:lumOff val="15000"/>
                  </a:srgbClr>
                </a:solidFill>
                <a:latin typeface="Gill Sans MT"/>
              </a:rPr>
              <a:t>Séance 1</a:t>
            </a:r>
            <a:r>
              <a:rPr lang="fr-FR" sz="2400" b="1" dirty="0">
                <a:solidFill>
                  <a:srgbClr val="000000">
                    <a:lumMod val="85000"/>
                    <a:lumOff val="15000"/>
                  </a:srgbClr>
                </a:solidFill>
                <a:latin typeface="Gill Sans MT"/>
              </a:rPr>
              <a:t> :  …</a:t>
            </a:r>
          </a:p>
          <a:p>
            <a:pPr>
              <a:buFontTx/>
              <a:buChar char="-"/>
            </a:pPr>
            <a:r>
              <a:rPr lang="fr-FR" sz="2400" dirty="0">
                <a:solidFill>
                  <a:srgbClr val="000000">
                    <a:lumMod val="85000"/>
                    <a:lumOff val="15000"/>
                  </a:srgbClr>
                </a:solidFill>
                <a:latin typeface="Gill Sans MT"/>
              </a:rPr>
              <a:t>Séance 2 : …</a:t>
            </a:r>
          </a:p>
          <a:p>
            <a:pPr>
              <a:buFontTx/>
              <a:buChar char="-"/>
            </a:pPr>
            <a:r>
              <a:rPr lang="fr-FR" sz="2400" dirty="0">
                <a:solidFill>
                  <a:srgbClr val="000000">
                    <a:lumMod val="85000"/>
                    <a:lumOff val="15000"/>
                  </a:srgbClr>
                </a:solidFill>
                <a:latin typeface="Gill Sans MT"/>
              </a:rPr>
              <a:t>Séance 3 : …</a:t>
            </a:r>
          </a:p>
          <a:p>
            <a:pPr>
              <a:buFontTx/>
              <a:buChar char="-"/>
            </a:pPr>
            <a:r>
              <a:rPr lang="fr-FR" sz="2400" dirty="0">
                <a:solidFill>
                  <a:srgbClr val="000000">
                    <a:lumMod val="85000"/>
                    <a:lumOff val="15000"/>
                  </a:srgbClr>
                </a:solidFill>
                <a:latin typeface="Gill Sans MT"/>
                <a:cs typeface="Calibri" panose="020F0502020204030204" pitchFamily="34" charset="0"/>
              </a:rPr>
              <a:t>…</a:t>
            </a:r>
            <a:endParaRPr lang="fr-FR" sz="2400" dirty="0">
              <a:latin typeface="Calibri" panose="020F0502020204030204" pitchFamily="34" charset="0"/>
              <a:cs typeface="Calibri" panose="020F0502020204030204" pitchFamily="34" charset="0"/>
            </a:endParaRP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b="1" dirty="0">
                <a:latin typeface="Calibri" panose="020F0502020204030204" pitchFamily="34" charset="0"/>
                <a:cs typeface="Calibri" panose="020F0502020204030204" pitchFamily="34" charset="0"/>
              </a:rPr>
              <a:t>Compétences disciplinaires</a:t>
            </a:r>
            <a:r>
              <a:rPr lang="fr-FR" sz="2400" dirty="0">
                <a:latin typeface="Calibri" panose="020F0502020204030204" pitchFamily="34" charset="0"/>
                <a:cs typeface="Calibri" panose="020F0502020204030204" pitchFamily="34" charset="0"/>
              </a:rPr>
              <a:t> : </a:t>
            </a:r>
            <a:r>
              <a:rPr lang="fr-FR" sz="2400" dirty="0">
                <a:solidFill>
                  <a:srgbClr val="000000">
                    <a:lumMod val="85000"/>
                    <a:lumOff val="15000"/>
                  </a:srgbClr>
                </a:solidFill>
                <a:latin typeface="Gill Sans MT"/>
              </a:rPr>
              <a:t>L…</a:t>
            </a:r>
            <a:endParaRPr lang="fr-F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2112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25078-BF8D-CC53-7F3C-1E902901D70D}"/>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BE11173A-D9DE-A63B-FE36-6F119F0B6661}"/>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Séance</a:t>
            </a:r>
            <a:r>
              <a:rPr lang="fr-FR" sz="4400" dirty="0">
                <a:latin typeface="Calibri" panose="020F0502020204030204" pitchFamily="34" charset="0"/>
                <a:cs typeface="Calibri" panose="020F0502020204030204" pitchFamily="34" charset="0"/>
              </a:rPr>
              <a:t>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EE4ABFE4-A993-3DF1-F0BD-B707277BCDB2}"/>
              </a:ext>
            </a:extLst>
          </p:cNvPr>
          <p:cNvSpPr>
            <a:spLocks noGrp="1"/>
          </p:cNvSpPr>
          <p:nvPr>
            <p:ph idx="1"/>
          </p:nvPr>
        </p:nvSpPr>
        <p:spPr>
          <a:xfrm>
            <a:off x="525294" y="1585610"/>
            <a:ext cx="11079804" cy="4328808"/>
          </a:xfrm>
        </p:spPr>
        <p:txBody>
          <a:bodyPr>
            <a:normAutofit/>
          </a:bodyPr>
          <a:lstStyle/>
          <a:p>
            <a:pPr marL="0" indent="0" algn="just">
              <a:buNone/>
            </a:pPr>
            <a:r>
              <a:rPr lang="fr-FR" sz="2400" b="1" dirty="0">
                <a:ea typeface="Times New Roman" panose="02020603050405020304" pitchFamily="18" charset="0"/>
                <a:cs typeface="Times New Roman" panose="02020603050405020304" pitchFamily="18" charset="0"/>
              </a:rPr>
              <a:t>Notions info-documentaires :</a:t>
            </a:r>
          </a:p>
          <a:p>
            <a:pPr marL="0" indent="0" algn="just">
              <a:buNone/>
            </a:pPr>
            <a:endParaRPr lang="fr-FR" sz="2400" b="1" dirty="0">
              <a:ea typeface="Times New Roman" panose="02020603050405020304" pitchFamily="18" charset="0"/>
              <a:cs typeface="Times New Roman" panose="02020603050405020304" pitchFamily="18" charset="0"/>
            </a:endParaRPr>
          </a:p>
          <a:p>
            <a:pPr marL="0" indent="0" algn="just">
              <a:buNone/>
            </a:pPr>
            <a:r>
              <a:rPr lang="fr-FR" sz="2400" b="1" dirty="0">
                <a:ea typeface="Times New Roman" panose="02020603050405020304" pitchFamily="18" charset="0"/>
                <a:cs typeface="Times New Roman" panose="02020603050405020304" pitchFamily="18" charset="0"/>
              </a:rPr>
              <a:t>Compétences info-documentaires / EMI </a:t>
            </a:r>
            <a:r>
              <a:rPr lang="fr-FR" sz="2400" b="1">
                <a:ea typeface="Times New Roman" panose="02020603050405020304" pitchFamily="18" charset="0"/>
                <a:cs typeface="Times New Roman" panose="02020603050405020304" pitchFamily="18" charset="0"/>
              </a:rPr>
              <a:t>visées :</a:t>
            </a:r>
            <a:endParaRPr lang="fr-FR" sz="2400" strike="sngStrik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4355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42756-32F6-DFA4-7091-2A22D17D163F}"/>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02BB53D6-26B2-2E29-FFCF-ED87208B7A77}"/>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Séance</a:t>
            </a:r>
            <a:r>
              <a:rPr lang="fr-FR" sz="4400" dirty="0">
                <a:latin typeface="Calibri" panose="020F0502020204030204" pitchFamily="34" charset="0"/>
                <a:cs typeface="Calibri" panose="020F0502020204030204" pitchFamily="34" charset="0"/>
              </a:rPr>
              <a:t>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39351240-CCED-4750-AB23-4B955D07E4BD}"/>
              </a:ext>
            </a:extLst>
          </p:cNvPr>
          <p:cNvSpPr>
            <a:spLocks noGrp="1"/>
          </p:cNvSpPr>
          <p:nvPr>
            <p:ph idx="1"/>
          </p:nvPr>
        </p:nvSpPr>
        <p:spPr>
          <a:xfrm>
            <a:off x="525294" y="1585610"/>
            <a:ext cx="11079804" cy="4328808"/>
          </a:xfrm>
        </p:spPr>
        <p:txBody>
          <a:bodyPr>
            <a:normAutofit/>
          </a:bodyPr>
          <a:lstStyle/>
          <a:p>
            <a:pPr marL="0" indent="0" algn="just">
              <a:buNone/>
            </a:pPr>
            <a:r>
              <a:rPr lang="fr-FR" sz="2400" b="1" strike="sngStrike" dirty="0"/>
              <a:t>Socle commun de connaissances, compétences et culture : </a:t>
            </a:r>
            <a:r>
              <a:rPr lang="fr-FR" sz="2400" strike="sngStrike" dirty="0"/>
              <a:t>Domaine 3, la formation de la personne et du citoyen, Exercer son esprit critique, faire preuve de réflexion et de discernement, Domaine 5, Les représentations du monde et l’activité humaine, Analyser et comprendre les organisations humaines et les représentations du monde.</a:t>
            </a:r>
          </a:p>
          <a:p>
            <a:pPr marL="0" indent="0" algn="just">
              <a:buNone/>
            </a:pPr>
            <a:endParaRPr lang="fr-FR" sz="2400" b="1" strike="sngStrike" dirty="0"/>
          </a:p>
          <a:p>
            <a:pPr marL="0" indent="0" algn="just">
              <a:buNone/>
            </a:pPr>
            <a:r>
              <a:rPr lang="fr-FR" sz="2400" b="1" dirty="0"/>
              <a:t>Contribution aux parcours éducatifs : </a:t>
            </a:r>
            <a:r>
              <a:rPr lang="fr-FR" sz="2400" dirty="0"/>
              <a:t>Parcours …</a:t>
            </a:r>
          </a:p>
          <a:p>
            <a:pPr marL="0" indent="0" algn="just">
              <a:buNone/>
            </a:pPr>
            <a:endParaRPr lang="fr-FR" sz="2400" b="1" strike="sngStrike" dirty="0"/>
          </a:p>
          <a:p>
            <a:pPr marL="0" indent="0" algn="just">
              <a:buNone/>
            </a:pPr>
            <a:r>
              <a:rPr lang="fr-FR" sz="2400" b="1" dirty="0"/>
              <a:t>Compétences numériques (CRCN) : </a:t>
            </a:r>
            <a:r>
              <a:rPr lang="fr-FR" sz="2400" strike="sngStrike" dirty="0"/>
              <a:t>Domaine 1, mener une recherche et une veille d’information, traiter des données, Domaine 2, s’insérer dans le monde numérique, Domaine 5, évoluer dans un environnement numérique.</a:t>
            </a:r>
          </a:p>
        </p:txBody>
      </p:sp>
    </p:spTree>
    <p:extLst>
      <p:ext uri="{BB962C8B-B14F-4D97-AF65-F5344CB8AC3E}">
        <p14:creationId xmlns:p14="http://schemas.microsoft.com/office/powerpoint/2010/main" val="2529164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82A3A-512E-96C9-66EF-33F55F96E436}"/>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98B9F15F-3BCD-419D-E03C-F7866409B9F8}"/>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Séance</a:t>
            </a:r>
            <a:r>
              <a:rPr lang="fr-FR" sz="4400" dirty="0">
                <a:latin typeface="Calibri" panose="020F0502020204030204" pitchFamily="34" charset="0"/>
                <a:cs typeface="Calibri" panose="020F0502020204030204" pitchFamily="34" charset="0"/>
              </a:rPr>
              <a:t>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A50ED638-ECFB-84DF-9DFE-00184283AA39}"/>
              </a:ext>
            </a:extLst>
          </p:cNvPr>
          <p:cNvSpPr>
            <a:spLocks noGrp="1"/>
          </p:cNvSpPr>
          <p:nvPr>
            <p:ph idx="1"/>
          </p:nvPr>
        </p:nvSpPr>
        <p:spPr>
          <a:xfrm>
            <a:off x="525294" y="2295728"/>
            <a:ext cx="11079804" cy="3618690"/>
          </a:xfrm>
        </p:spPr>
        <p:txBody>
          <a:bodyPr>
            <a:normAutofit/>
          </a:bodyPr>
          <a:lstStyle/>
          <a:p>
            <a:pPr marL="0" indent="0" algn="just">
              <a:buNone/>
            </a:pPr>
            <a:r>
              <a:rPr lang="fr-FR" sz="2400" b="1" dirty="0"/>
              <a:t>En préparation de la séance, les deux enseignants …</a:t>
            </a:r>
          </a:p>
          <a:p>
            <a:pPr marL="0" indent="0" algn="just">
              <a:buNone/>
            </a:pPr>
            <a:endParaRPr lang="fr-FR" sz="2400" b="1" dirty="0"/>
          </a:p>
          <a:p>
            <a:pPr marL="0" indent="0" algn="just">
              <a:buNone/>
            </a:pPr>
            <a:r>
              <a:rPr lang="fr-FR" sz="2400" b="1" dirty="0"/>
              <a:t>Obstacles </a:t>
            </a:r>
            <a:r>
              <a:rPr lang="fr-FR" sz="2400" dirty="0"/>
              <a:t>pouvant être rencontrés par les élèves : anticiper les obstacles cognitifs : Qu'est-ce qui va être difficile à comprendre pour un élève de Seconde professionnelle dans les documents que je vais leur présenter ?Comment le questionnement va-t-il les guider ?</a:t>
            </a:r>
          </a:p>
          <a:p>
            <a:pPr marL="0" indent="0" algn="just">
              <a:buNone/>
            </a:pPr>
            <a:endParaRPr lang="fr-FR" sz="2400" b="1" strike="sngStrike" dirty="0"/>
          </a:p>
          <a:p>
            <a:pPr marL="0" indent="0" algn="just">
              <a:buNone/>
            </a:pPr>
            <a:endParaRPr lang="fr-FR" sz="2400" b="1" dirty="0"/>
          </a:p>
          <a:p>
            <a:pPr marL="0" indent="0" algn="just">
              <a:buNone/>
            </a:pPr>
            <a:endParaRPr lang="fr-FR" sz="2400" dirty="0"/>
          </a:p>
        </p:txBody>
      </p:sp>
    </p:spTree>
    <p:extLst>
      <p:ext uri="{BB962C8B-B14F-4D97-AF65-F5344CB8AC3E}">
        <p14:creationId xmlns:p14="http://schemas.microsoft.com/office/powerpoint/2010/main" val="1635461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2CA36944-5C52-2F3F-AFC4-62FF4951AC05}"/>
              </a:ext>
            </a:extLst>
          </p:cNvPr>
          <p:cNvGraphicFramePr>
            <a:graphicFrameLocks noGrp="1"/>
          </p:cNvGraphicFramePr>
          <p:nvPr>
            <p:ph idx="1"/>
            <p:extLst>
              <p:ext uri="{D42A27DB-BD31-4B8C-83A1-F6EECF244321}">
                <p14:modId xmlns:p14="http://schemas.microsoft.com/office/powerpoint/2010/main" val="3599912054"/>
              </p:ext>
            </p:extLst>
          </p:nvPr>
        </p:nvGraphicFramePr>
        <p:xfrm>
          <a:off x="633920" y="171923"/>
          <a:ext cx="10941995" cy="5648960"/>
        </p:xfrm>
        <a:graphic>
          <a:graphicData uri="http://schemas.openxmlformats.org/drawingml/2006/table">
            <a:tbl>
              <a:tblPr firstRow="1" bandRow="1">
                <a:tableStyleId>{5C22544A-7EE6-4342-B048-85BDC9FD1C3A}</a:tableStyleId>
              </a:tblPr>
              <a:tblGrid>
                <a:gridCol w="3647332">
                  <a:extLst>
                    <a:ext uri="{9D8B030D-6E8A-4147-A177-3AD203B41FA5}">
                      <a16:colId xmlns:a16="http://schemas.microsoft.com/office/drawing/2014/main" val="614512735"/>
                    </a:ext>
                  </a:extLst>
                </a:gridCol>
                <a:gridCol w="7294663">
                  <a:extLst>
                    <a:ext uri="{9D8B030D-6E8A-4147-A177-3AD203B41FA5}">
                      <a16:colId xmlns:a16="http://schemas.microsoft.com/office/drawing/2014/main" val="1596752427"/>
                    </a:ext>
                  </a:extLst>
                </a:gridCol>
              </a:tblGrid>
              <a:tr h="370840">
                <a:tc gridSpan="2">
                  <a:txBody>
                    <a:bodyPr/>
                    <a:lstStyle/>
                    <a:p>
                      <a:pPr algn="ctr"/>
                      <a:r>
                        <a:rPr lang="fr-FR" dirty="0"/>
                        <a:t>Séance développée</a:t>
                      </a:r>
                    </a:p>
                  </a:txBody>
                  <a:tcPr/>
                </a:tc>
                <a:tc hMerge="1">
                  <a:txBody>
                    <a:bodyPr/>
                    <a:lstStyle/>
                    <a:p>
                      <a:endParaRPr lang="fr-FR"/>
                    </a:p>
                  </a:txBody>
                  <a:tcPr/>
                </a:tc>
                <a:extLst>
                  <a:ext uri="{0D108BD9-81ED-4DB2-BD59-A6C34878D82A}">
                    <a16:rowId xmlns:a16="http://schemas.microsoft.com/office/drawing/2014/main" val="4103510446"/>
                  </a:ext>
                </a:extLst>
              </a:tr>
              <a:tr h="370840">
                <a:tc>
                  <a:txBody>
                    <a:bodyPr/>
                    <a:lstStyle/>
                    <a:p>
                      <a:r>
                        <a:rPr lang="fr-FR" sz="1800" dirty="0">
                          <a:effectLst/>
                        </a:rPr>
                        <a:t>Accueil des élèves</a:t>
                      </a:r>
                      <a:endParaRPr lang="fr-FR" dirty="0"/>
                    </a:p>
                  </a:txBody>
                  <a:tcPr/>
                </a:tc>
                <a:tc>
                  <a:txBody>
                    <a:bodyPr/>
                    <a:lstStyle/>
                    <a:p>
                      <a:r>
                        <a:rPr lang="fr-FR" dirty="0"/>
                        <a:t>Les élèves entrent dans le CDI et s’installent autour des tables en ilots, en formant des binômes, selon leurs affinités.</a:t>
                      </a:r>
                    </a:p>
                  </a:txBody>
                  <a:tcPr/>
                </a:tc>
                <a:extLst>
                  <a:ext uri="{0D108BD9-81ED-4DB2-BD59-A6C34878D82A}">
                    <a16:rowId xmlns:a16="http://schemas.microsoft.com/office/drawing/2014/main" val="333470941"/>
                  </a:ext>
                </a:extLst>
              </a:tr>
              <a:tr h="370840">
                <a:tc>
                  <a:txBody>
                    <a:bodyPr/>
                    <a:lstStyle/>
                    <a:p>
                      <a:r>
                        <a:rPr lang="fr-FR" sz="1800" dirty="0">
                          <a:effectLst/>
                        </a:rPr>
                        <a:t>Explication de l’objectif de la séance, de ce qui va être abordé au cours de la séance</a:t>
                      </a:r>
                      <a:endParaRPr lang="fr-FR" dirty="0"/>
                    </a:p>
                  </a:txBody>
                  <a:tcPr/>
                </a:tc>
                <a:tc>
                  <a:txBody>
                    <a:bodyPr/>
                    <a:lstStyle/>
                    <a:p>
                      <a:r>
                        <a:rPr lang="fr-FR" sz="1800" dirty="0">
                          <a:effectLst/>
                        </a:rPr>
                        <a:t>Explication de pourquoi ils sont là par le professeur de …, contextualisation avec le lien avec le cours + Explications objectif et déroulé de la séance par le professeur documentaliste.</a:t>
                      </a:r>
                    </a:p>
                    <a:p>
                      <a:r>
                        <a:rPr lang="fr-FR" sz="1800" b="1" dirty="0">
                          <a:effectLst/>
                        </a:rPr>
                        <a:t>Diaporama comprenant les différentes étapes de la séance</a:t>
                      </a:r>
                      <a:endParaRPr lang="fr-FR" b="1" dirty="0"/>
                    </a:p>
                  </a:txBody>
                  <a:tcPr/>
                </a:tc>
                <a:extLst>
                  <a:ext uri="{0D108BD9-81ED-4DB2-BD59-A6C34878D82A}">
                    <a16:rowId xmlns:a16="http://schemas.microsoft.com/office/drawing/2014/main" val="2962768833"/>
                  </a:ext>
                </a:extLst>
              </a:tr>
              <a:tr h="370840">
                <a:tc>
                  <a:txBody>
                    <a:bodyPr/>
                    <a:lstStyle/>
                    <a:p>
                      <a:r>
                        <a:rPr lang="fr-FR" sz="1800" dirty="0">
                          <a:effectLst/>
                        </a:rPr>
                        <a:t>Partir des pratiques informationnelles des élèves autour d’un échange avec des questions</a:t>
                      </a:r>
                      <a:endParaRPr lang="fr-FR" dirty="0"/>
                    </a:p>
                  </a:txBody>
                  <a:tcPr/>
                </a:tc>
                <a:tc>
                  <a:txBody>
                    <a:bodyPr/>
                    <a:lstStyle/>
                    <a:p>
                      <a:pPr>
                        <a:spcAft>
                          <a:spcPts val="0"/>
                        </a:spcAft>
                      </a:pPr>
                      <a:r>
                        <a:rPr lang="fr-FR" sz="1800" dirty="0">
                          <a:effectLst/>
                          <a:latin typeface="+mj-lt"/>
                        </a:rPr>
                        <a:t>Le professeur documentaliste organise ce temps de questions, le professeur de </a:t>
                      </a:r>
                      <a:r>
                        <a:rPr lang="fr-FR" sz="1800" dirty="0">
                          <a:effectLst/>
                          <a:highlight>
                            <a:srgbClr val="FFFF00"/>
                          </a:highlight>
                          <a:latin typeface="+mj-lt"/>
                        </a:rPr>
                        <a:t>…</a:t>
                      </a:r>
                      <a:r>
                        <a:rPr lang="fr-FR" sz="1800" dirty="0">
                          <a:effectLst/>
                          <a:latin typeface="+mj-lt"/>
                        </a:rPr>
                        <a:t> intervient.</a:t>
                      </a:r>
                      <a:r>
                        <a:rPr lang="fr-FR" sz="1200" dirty="0">
                          <a:effectLst/>
                          <a:latin typeface="+mj-lt"/>
                        </a:rPr>
                        <a:t>  Le professeur de </a:t>
                      </a:r>
                      <a:r>
                        <a:rPr lang="fr-FR" sz="1200" dirty="0">
                          <a:effectLst/>
                          <a:highlight>
                            <a:srgbClr val="FFFF00"/>
                          </a:highlight>
                          <a:latin typeface="+mj-lt"/>
                        </a:rPr>
                        <a:t>… </a:t>
                      </a:r>
                      <a:r>
                        <a:rPr lang="fr-FR" sz="1200" dirty="0">
                          <a:effectLst/>
                          <a:latin typeface="+mj-lt"/>
                        </a:rPr>
                        <a:t>apporte l'expertise sur le discours textuel et le programme de </a:t>
                      </a:r>
                      <a:r>
                        <a:rPr lang="fr-FR" sz="1200" dirty="0">
                          <a:effectLst/>
                          <a:highlight>
                            <a:srgbClr val="FFFF00"/>
                          </a:highlight>
                          <a:latin typeface="+mj-lt"/>
                        </a:rPr>
                        <a:t>…</a:t>
                      </a:r>
                      <a:r>
                        <a:rPr lang="fr-FR" sz="1200" dirty="0">
                          <a:effectLst/>
                          <a:latin typeface="+mj-lt"/>
                        </a:rPr>
                        <a:t>, tandis que le professeur documentaliste apporte l'expertise sur la validation des sources, le modèle économique des médias et l'éducation aux médias et à l'information (EMI). </a:t>
                      </a:r>
                    </a:p>
                    <a:p>
                      <a:pPr>
                        <a:spcAft>
                          <a:spcPts val="0"/>
                        </a:spcAft>
                      </a:pPr>
                      <a:r>
                        <a:rPr lang="fr-FR" sz="1600" dirty="0">
                          <a:effectLst/>
                          <a:latin typeface="+mj-lt"/>
                          <a:ea typeface="Times New Roman" panose="02020603050405020304" pitchFamily="18" charset="0"/>
                        </a:rPr>
                        <a:t>Avez-vous …</a:t>
                      </a:r>
                    </a:p>
                  </a:txBody>
                  <a:tcPr/>
                </a:tc>
                <a:extLst>
                  <a:ext uri="{0D108BD9-81ED-4DB2-BD59-A6C34878D82A}">
                    <a16:rowId xmlns:a16="http://schemas.microsoft.com/office/drawing/2014/main" val="21293376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Explication des notions nécessaires pour le lancement de l’activité.</a:t>
                      </a:r>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Le professeur documentaliste explique la notion de …</a:t>
                      </a:r>
                    </a:p>
                  </a:txBody>
                  <a:tcPr/>
                </a:tc>
                <a:extLst>
                  <a:ext uri="{0D108BD9-81ED-4DB2-BD59-A6C34878D82A}">
                    <a16:rowId xmlns:a16="http://schemas.microsoft.com/office/drawing/2014/main" val="5644523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1</a:t>
                      </a:r>
                      <a:r>
                        <a:rPr lang="fr-FR" sz="1800" baseline="30000" dirty="0">
                          <a:effectLst/>
                        </a:rPr>
                        <a:t>ère </a:t>
                      </a:r>
                      <a:r>
                        <a:rPr lang="fr-FR" sz="1800" dirty="0">
                          <a:effectLst/>
                        </a:rPr>
                        <a:t>activité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Explication de la consigne de l’activité</a:t>
                      </a:r>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txBody>
                  <a:tcPr/>
                </a:tc>
                <a:extLst>
                  <a:ext uri="{0D108BD9-81ED-4DB2-BD59-A6C34878D82A}">
                    <a16:rowId xmlns:a16="http://schemas.microsoft.com/office/drawing/2014/main" val="3039850046"/>
                  </a:ext>
                </a:extLst>
              </a:tr>
              <a:tr h="370840">
                <a:tc>
                  <a:txBody>
                    <a:bodyPr/>
                    <a:lstStyle/>
                    <a:p>
                      <a:r>
                        <a:rPr lang="fr-FR" dirty="0"/>
                        <a:t>Mise en commun orale</a:t>
                      </a:r>
                    </a:p>
                  </a:txBody>
                  <a:tcPr/>
                </a:tc>
                <a:tc>
                  <a:txBody>
                    <a:bodyPr/>
                    <a:lstStyle/>
                    <a:p>
                      <a:endParaRPr lang="fr-FR" dirty="0"/>
                    </a:p>
                  </a:txBody>
                  <a:tcPr/>
                </a:tc>
                <a:extLst>
                  <a:ext uri="{0D108BD9-81ED-4DB2-BD59-A6C34878D82A}">
                    <a16:rowId xmlns:a16="http://schemas.microsoft.com/office/drawing/2014/main" val="862812815"/>
                  </a:ext>
                </a:extLst>
              </a:tr>
            </a:tbl>
          </a:graphicData>
        </a:graphic>
      </p:graphicFrame>
    </p:spTree>
    <p:extLst>
      <p:ext uri="{BB962C8B-B14F-4D97-AF65-F5344CB8AC3E}">
        <p14:creationId xmlns:p14="http://schemas.microsoft.com/office/powerpoint/2010/main" val="636125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0FD14-722A-B166-E330-113CFE91862E}"/>
            </a:ext>
          </a:extLst>
        </p:cNvPr>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8A8E400B-526C-9CB0-0110-869CF5ADBA36}"/>
              </a:ext>
            </a:extLst>
          </p:cNvPr>
          <p:cNvGraphicFramePr>
            <a:graphicFrameLocks noGrp="1"/>
          </p:cNvGraphicFramePr>
          <p:nvPr>
            <p:ph idx="1"/>
            <p:extLst>
              <p:ext uri="{D42A27DB-BD31-4B8C-83A1-F6EECF244321}">
                <p14:modId xmlns:p14="http://schemas.microsoft.com/office/powerpoint/2010/main" val="3584269268"/>
              </p:ext>
            </p:extLst>
          </p:nvPr>
        </p:nvGraphicFramePr>
        <p:xfrm>
          <a:off x="633920" y="171923"/>
          <a:ext cx="10941995" cy="5313680"/>
        </p:xfrm>
        <a:graphic>
          <a:graphicData uri="http://schemas.openxmlformats.org/drawingml/2006/table">
            <a:tbl>
              <a:tblPr firstRow="1" bandRow="1">
                <a:tableStyleId>{5C22544A-7EE6-4342-B048-85BDC9FD1C3A}</a:tableStyleId>
              </a:tblPr>
              <a:tblGrid>
                <a:gridCol w="3647332">
                  <a:extLst>
                    <a:ext uri="{9D8B030D-6E8A-4147-A177-3AD203B41FA5}">
                      <a16:colId xmlns:a16="http://schemas.microsoft.com/office/drawing/2014/main" val="614512735"/>
                    </a:ext>
                  </a:extLst>
                </a:gridCol>
                <a:gridCol w="7294663">
                  <a:extLst>
                    <a:ext uri="{9D8B030D-6E8A-4147-A177-3AD203B41FA5}">
                      <a16:colId xmlns:a16="http://schemas.microsoft.com/office/drawing/2014/main" val="1596752427"/>
                    </a:ext>
                  </a:extLst>
                </a:gridCol>
              </a:tblGrid>
              <a:tr h="370840">
                <a:tc gridSpan="2">
                  <a:txBody>
                    <a:bodyPr/>
                    <a:lstStyle/>
                    <a:p>
                      <a:pPr algn="ctr"/>
                      <a:r>
                        <a:rPr lang="fr-FR" dirty="0"/>
                        <a:t>Séance développée</a:t>
                      </a:r>
                    </a:p>
                  </a:txBody>
                  <a:tcPr/>
                </a:tc>
                <a:tc hMerge="1">
                  <a:txBody>
                    <a:bodyPr/>
                    <a:lstStyle/>
                    <a:p>
                      <a:endParaRPr lang="fr-FR"/>
                    </a:p>
                  </a:txBody>
                  <a:tcPr/>
                </a:tc>
                <a:extLst>
                  <a:ext uri="{0D108BD9-81ED-4DB2-BD59-A6C34878D82A}">
                    <a16:rowId xmlns:a16="http://schemas.microsoft.com/office/drawing/2014/main" val="41035104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2</a:t>
                      </a:r>
                      <a:r>
                        <a:rPr lang="fr-FR" sz="1800" baseline="30000" dirty="0">
                          <a:effectLst/>
                        </a:rPr>
                        <a:t>ème</a:t>
                      </a:r>
                      <a:r>
                        <a:rPr lang="fr-FR" sz="1800" dirty="0">
                          <a:effectLst/>
                        </a:rPr>
                        <a:t> activité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Explication de la consigne de l’activité</a:t>
                      </a:r>
                      <a:endParaRPr lang="fr-FR" dirty="0"/>
                    </a:p>
                  </a:txBody>
                  <a:tcPr/>
                </a:tc>
                <a:tc>
                  <a:txBody>
                    <a:bodyPr/>
                    <a:lstStyle/>
                    <a:p>
                      <a:r>
                        <a:rPr lang="fr-FR" dirty="0"/>
                        <a:t>Le professeur documentaliste explique aux élèves qu’ils vont visionner </a:t>
                      </a:r>
                      <a:r>
                        <a:rPr lang="fr-FR" u="sng" strike="sngStrike" dirty="0"/>
                        <a:t>une vidéo </a:t>
                      </a:r>
                      <a:r>
                        <a:rPr lang="fr-FR" strike="sngStrike" dirty="0"/>
                        <a:t>puis </a:t>
                      </a:r>
                      <a:r>
                        <a:rPr lang="fr-FR" u="sng" strike="sngStrike" dirty="0"/>
                        <a:t>des infographies </a:t>
                      </a:r>
                      <a:r>
                        <a:rPr lang="fr-FR" dirty="0"/>
                        <a:t>et qu’ils répondront à des questions sur fiche ensuite.</a:t>
                      </a:r>
                    </a:p>
                  </a:txBody>
                  <a:tcPr/>
                </a:tc>
                <a:extLst>
                  <a:ext uri="{0D108BD9-81ED-4DB2-BD59-A6C34878D82A}">
                    <a16:rowId xmlns:a16="http://schemas.microsoft.com/office/drawing/2014/main" val="333470941"/>
                  </a:ext>
                </a:extLst>
              </a:tr>
              <a:tr h="370840">
                <a:tc>
                  <a:txBody>
                    <a:bodyPr/>
                    <a:lstStyle/>
                    <a:p>
                      <a:r>
                        <a:rPr lang="fr-FR" sz="1800" dirty="0">
                          <a:effectLst/>
                        </a:rPr>
                        <a:t>Mise en activité</a:t>
                      </a:r>
                      <a:endParaRPr lang="fr-FR" dirty="0"/>
                    </a:p>
                  </a:txBody>
                  <a:tcPr/>
                </a:tc>
                <a:tc>
                  <a:txBody>
                    <a:bodyPr/>
                    <a:lstStyle/>
                    <a:p>
                      <a:r>
                        <a:rPr lang="fr-FR" sz="1800" dirty="0">
                          <a:effectLst/>
                        </a:rPr>
                        <a:t>Les élèves travaillent en binôme en analysant les documents et en écrivant leurs réponses aux questions de la fiche.</a:t>
                      </a:r>
                    </a:p>
                    <a:p>
                      <a:r>
                        <a:rPr lang="fr-FR" sz="1800" dirty="0">
                          <a:effectLst/>
                        </a:rPr>
                        <a:t>Les professeurs passent auprès des élèves pour suivre leur travail de réflexion. </a:t>
                      </a:r>
                      <a:endParaRPr lang="fr-FR" dirty="0"/>
                    </a:p>
                  </a:txBody>
                  <a:tcPr/>
                </a:tc>
                <a:extLst>
                  <a:ext uri="{0D108BD9-81ED-4DB2-BD59-A6C34878D82A}">
                    <a16:rowId xmlns:a16="http://schemas.microsoft.com/office/drawing/2014/main" val="2962768833"/>
                  </a:ext>
                </a:extLst>
              </a:tr>
              <a:tr h="370840">
                <a:tc>
                  <a:txBody>
                    <a:bodyPr/>
                    <a:lstStyle/>
                    <a:p>
                      <a:r>
                        <a:rPr lang="fr-FR" sz="1800" dirty="0">
                          <a:effectLst/>
                        </a:rPr>
                        <a:t>Mise en commun</a:t>
                      </a:r>
                      <a:endParaRPr lang="fr-FR" dirty="0"/>
                    </a:p>
                  </a:txBody>
                  <a:tcPr/>
                </a:tc>
                <a:tc>
                  <a:txBody>
                    <a:bodyPr/>
                    <a:lstStyle/>
                    <a:p>
                      <a:pPr>
                        <a:spcAft>
                          <a:spcPts val="0"/>
                        </a:spcAft>
                      </a:pPr>
                      <a:r>
                        <a:rPr lang="fr-FR" sz="1800" dirty="0">
                          <a:effectLst/>
                          <a:latin typeface="+mj-lt"/>
                        </a:rPr>
                        <a:t>Les élèves participent et justifient leurs réponses.</a:t>
                      </a:r>
                    </a:p>
                    <a:p>
                      <a:pPr>
                        <a:spcAft>
                          <a:spcPts val="0"/>
                        </a:spcAft>
                      </a:pPr>
                      <a:r>
                        <a:rPr lang="fr-FR" sz="1800" dirty="0">
                          <a:effectLst/>
                          <a:latin typeface="+mj-lt"/>
                          <a:ea typeface="Times New Roman" panose="02020603050405020304" pitchFamily="18" charset="0"/>
                        </a:rPr>
                        <a:t>Les professeurs les interrogent et font la synthèse de ce qui a été appris.</a:t>
                      </a:r>
                    </a:p>
                    <a:p>
                      <a:pPr>
                        <a:spcAft>
                          <a:spcPts val="0"/>
                        </a:spcAft>
                      </a:pPr>
                      <a:r>
                        <a:rPr lang="fr-FR" sz="1800" dirty="0">
                          <a:effectLst/>
                          <a:latin typeface="+mj-lt"/>
                          <a:ea typeface="Times New Roman" panose="02020603050405020304" pitchFamily="18" charset="0"/>
                        </a:rPr>
                        <a:t>Le</a:t>
                      </a:r>
                      <a:endParaRPr lang="fr-FR" sz="1600" dirty="0">
                        <a:effectLst/>
                        <a:latin typeface="+mj-lt"/>
                        <a:ea typeface="Times New Roman" panose="02020603050405020304" pitchFamily="18" charset="0"/>
                      </a:endParaRPr>
                    </a:p>
                  </a:txBody>
                  <a:tcPr/>
                </a:tc>
                <a:extLst>
                  <a:ext uri="{0D108BD9-81ED-4DB2-BD59-A6C34878D82A}">
                    <a16:rowId xmlns:a16="http://schemas.microsoft.com/office/drawing/2014/main" val="21293376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3</a:t>
                      </a:r>
                      <a:r>
                        <a:rPr lang="fr-FR" sz="1800" baseline="30000" dirty="0">
                          <a:effectLst/>
                        </a:rPr>
                        <a:t>ème</a:t>
                      </a:r>
                      <a:r>
                        <a:rPr lang="fr-FR" sz="1800" dirty="0">
                          <a:effectLst/>
                        </a:rPr>
                        <a:t> activité:</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Bilan et évaluation …(formative ?)</a:t>
                      </a:r>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Le professeur documentaliste présente un … pour impliquer les élèves et vérifier leur compréhension des nouvelles notions. </a:t>
                      </a:r>
                    </a:p>
                  </a:txBody>
                  <a:tcPr/>
                </a:tc>
                <a:extLst>
                  <a:ext uri="{0D108BD9-81ED-4DB2-BD59-A6C34878D82A}">
                    <a16:rowId xmlns:a16="http://schemas.microsoft.com/office/drawing/2014/main" val="564452369"/>
                  </a:ext>
                </a:extLst>
              </a:tr>
              <a:tr h="370840">
                <a:tc>
                  <a:txBody>
                    <a:bodyPr/>
                    <a:lstStyle/>
                    <a:p>
                      <a:r>
                        <a:rPr lang="fr-FR" dirty="0"/>
                        <a:t>Synthèse écrite</a:t>
                      </a:r>
                    </a:p>
                  </a:txBody>
                  <a:tcPr/>
                </a:tc>
                <a:tc>
                  <a:txBody>
                    <a:bodyPr/>
                    <a:lstStyle/>
                    <a:p>
                      <a:r>
                        <a:rPr lang="fr-FR" dirty="0"/>
                        <a:t>Le professeur documentaliste distribue un document aux élèves avec les documents présentés collectivement, au tableau. On lit le document collectivement.</a:t>
                      </a:r>
                    </a:p>
                  </a:txBody>
                  <a:tcPr/>
                </a:tc>
                <a:extLst>
                  <a:ext uri="{0D108BD9-81ED-4DB2-BD59-A6C34878D82A}">
                    <a16:rowId xmlns:a16="http://schemas.microsoft.com/office/drawing/2014/main" val="3039850046"/>
                  </a:ext>
                </a:extLst>
              </a:tr>
              <a:tr h="370840">
                <a:tc>
                  <a:txBody>
                    <a:bodyPr/>
                    <a:lstStyle/>
                    <a:p>
                      <a:r>
                        <a:rPr lang="fr-FR" dirty="0"/>
                        <a:t>Ouverture</a:t>
                      </a:r>
                    </a:p>
                  </a:txBody>
                  <a:tcPr/>
                </a:tc>
                <a:tc>
                  <a:txBody>
                    <a:bodyPr/>
                    <a:lstStyle/>
                    <a:p>
                      <a:r>
                        <a:rPr lang="fr-FR" dirty="0"/>
                        <a:t>Les professeurs indiquent que d’autres séances auront lieu au sujet …</a:t>
                      </a:r>
                    </a:p>
                  </a:txBody>
                  <a:tcPr/>
                </a:tc>
                <a:extLst>
                  <a:ext uri="{0D108BD9-81ED-4DB2-BD59-A6C34878D82A}">
                    <a16:rowId xmlns:a16="http://schemas.microsoft.com/office/drawing/2014/main" val="862812815"/>
                  </a:ext>
                </a:extLst>
              </a:tr>
            </a:tbl>
          </a:graphicData>
        </a:graphic>
      </p:graphicFrame>
    </p:spTree>
    <p:extLst>
      <p:ext uri="{BB962C8B-B14F-4D97-AF65-F5344CB8AC3E}">
        <p14:creationId xmlns:p14="http://schemas.microsoft.com/office/powerpoint/2010/main" val="3499347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36B3D-B0B0-2353-A6FD-A2F6041F7473}"/>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1B0629AC-0085-ACE7-C5E3-754D0573EC6A}"/>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Séance</a:t>
            </a:r>
            <a:r>
              <a:rPr lang="fr-FR" sz="4400" dirty="0">
                <a:latin typeface="Calibri" panose="020F0502020204030204" pitchFamily="34" charset="0"/>
                <a:cs typeface="Calibri" panose="020F0502020204030204" pitchFamily="34" charset="0"/>
              </a:rPr>
              <a:t>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79C94662-D050-E9C7-5DD5-09C357827B16}"/>
              </a:ext>
            </a:extLst>
          </p:cNvPr>
          <p:cNvSpPr>
            <a:spLocks noGrp="1"/>
          </p:cNvSpPr>
          <p:nvPr>
            <p:ph idx="1"/>
          </p:nvPr>
        </p:nvSpPr>
        <p:spPr>
          <a:xfrm>
            <a:off x="525294" y="1585609"/>
            <a:ext cx="11079804" cy="4834645"/>
          </a:xfrm>
        </p:spPr>
        <p:txBody>
          <a:bodyPr>
            <a:normAutofit/>
          </a:bodyPr>
          <a:lstStyle/>
          <a:p>
            <a:pPr marL="0" indent="0">
              <a:buNone/>
            </a:pPr>
            <a:r>
              <a:rPr lang="fr-FR" sz="2400" b="1" dirty="0"/>
              <a:t>Ressources numériques mobilisées pour les élèves / Corpus de documents : </a:t>
            </a:r>
          </a:p>
          <a:p>
            <a:pPr marL="0" indent="0">
              <a:buNone/>
            </a:pPr>
            <a:r>
              <a:rPr lang="fr-FR" sz="2400" strike="sngStrike" dirty="0"/>
              <a:t>une illustration + une vidéo + un article avec infographies</a:t>
            </a:r>
          </a:p>
          <a:p>
            <a:pPr marL="0" indent="0">
              <a:buNone/>
            </a:pPr>
            <a:endParaRPr lang="fr-FR" sz="2400" dirty="0"/>
          </a:p>
          <a:p>
            <a:pPr marL="0" indent="0">
              <a:buNone/>
            </a:pPr>
            <a:r>
              <a:rPr lang="fr-FR" sz="2400" dirty="0"/>
              <a:t>-</a:t>
            </a:r>
            <a:endParaRPr lang="fr-FR" sz="2400" b="1" dirty="0"/>
          </a:p>
          <a:p>
            <a:pPr marL="0" indent="0">
              <a:buNone/>
            </a:pPr>
            <a:r>
              <a:rPr lang="fr-FR" sz="2400" b="1" dirty="0"/>
              <a:t>Production finale attendue : </a:t>
            </a:r>
            <a:r>
              <a:rPr lang="fr-FR" sz="2400" dirty="0"/>
              <a:t>Compléter</a:t>
            </a:r>
          </a:p>
          <a:p>
            <a:pPr marL="0" indent="0" algn="just">
              <a:buNone/>
            </a:pPr>
            <a:endParaRPr lang="fr-FR" sz="2400" dirty="0"/>
          </a:p>
        </p:txBody>
      </p:sp>
    </p:spTree>
    <p:extLst>
      <p:ext uri="{BB962C8B-B14F-4D97-AF65-F5344CB8AC3E}">
        <p14:creationId xmlns:p14="http://schemas.microsoft.com/office/powerpoint/2010/main" val="1554135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E46F8-5F4C-47FB-A23E-22E87C2DAE8F}"/>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C19614BA-E519-A9DB-829B-48F7287BB226}"/>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Séance</a:t>
            </a:r>
            <a:r>
              <a:rPr lang="fr-FR" sz="4400" dirty="0">
                <a:latin typeface="Calibri" panose="020F0502020204030204" pitchFamily="34" charset="0"/>
                <a:cs typeface="Calibri" panose="020F0502020204030204" pitchFamily="34" charset="0"/>
              </a:rPr>
              <a:t> pédagogique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AFFB369C-D487-0A50-587A-2837C5FE2D8C}"/>
              </a:ext>
            </a:extLst>
          </p:cNvPr>
          <p:cNvSpPr>
            <a:spLocks noGrp="1"/>
          </p:cNvSpPr>
          <p:nvPr>
            <p:ph idx="1"/>
          </p:nvPr>
        </p:nvSpPr>
        <p:spPr>
          <a:xfrm>
            <a:off x="525294" y="2295728"/>
            <a:ext cx="11079804" cy="3618690"/>
          </a:xfrm>
        </p:spPr>
        <p:txBody>
          <a:bodyPr>
            <a:normAutofit/>
          </a:bodyPr>
          <a:lstStyle/>
          <a:p>
            <a:pPr marL="0" indent="0" algn="just">
              <a:buNone/>
            </a:pPr>
            <a:r>
              <a:rPr lang="fr-FR" sz="2400" b="1" dirty="0"/>
              <a:t>Evaluation retenue : </a:t>
            </a:r>
            <a:r>
              <a:rPr lang="fr-FR" sz="2400" dirty="0"/>
              <a:t>Evaluation …</a:t>
            </a:r>
          </a:p>
          <a:p>
            <a:pPr marL="0" indent="0" algn="just">
              <a:buNone/>
            </a:pPr>
            <a:endParaRPr lang="fr-FR" sz="2400" b="1" dirty="0"/>
          </a:p>
          <a:p>
            <a:pPr marL="0" indent="0" algn="just">
              <a:buNone/>
            </a:pPr>
            <a:endParaRPr lang="fr-FR" sz="2400" b="1" dirty="0"/>
          </a:p>
          <a:p>
            <a:pPr marL="0" indent="0" algn="just">
              <a:buNone/>
            </a:pPr>
            <a:r>
              <a:rPr lang="fr-FR" sz="2400" b="1" dirty="0"/>
              <a:t>Critères d’évaluation : </a:t>
            </a:r>
            <a:r>
              <a:rPr lang="fr-FR" sz="2400" dirty="0"/>
              <a:t>Si les élèves ont réussi l’activité ou que, à l’issue de la mise en commun </a:t>
            </a:r>
            <a:r>
              <a:rPr lang="fr-FR" sz="2400" strike="sngStrike" dirty="0"/>
              <a:t>et du quiz</a:t>
            </a:r>
            <a:r>
              <a:rPr lang="fr-FR" sz="2400" dirty="0"/>
              <a:t>, ils ont pu acquérir les connaissances sur …</a:t>
            </a:r>
          </a:p>
          <a:p>
            <a:pPr marL="0" indent="0" algn="just">
              <a:buNone/>
            </a:pPr>
            <a:r>
              <a:rPr lang="fr-FR" sz="2400" dirty="0"/>
              <a:t>Indicateurs de réussite observables et mesurables. L'élève est capable de …</a:t>
            </a:r>
          </a:p>
        </p:txBody>
      </p:sp>
    </p:spTree>
    <p:extLst>
      <p:ext uri="{BB962C8B-B14F-4D97-AF65-F5344CB8AC3E}">
        <p14:creationId xmlns:p14="http://schemas.microsoft.com/office/powerpoint/2010/main" val="4076947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3AA5E-D92A-21C6-947C-8D10874BFB2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E80E8A-E5D0-53C2-1F4D-B2D92C99E571}"/>
              </a:ext>
            </a:extLst>
          </p:cNvPr>
          <p:cNvSpPr>
            <a:spLocks noGrp="1"/>
          </p:cNvSpPr>
          <p:nvPr>
            <p:ph type="title"/>
          </p:nvPr>
        </p:nvSpPr>
        <p:spPr/>
        <p:txBody>
          <a:bodyPr/>
          <a:lstStyle/>
          <a:p>
            <a:pPr algn="ctr"/>
            <a:r>
              <a:rPr lang="fr-FR" dirty="0"/>
              <a:t>Conclusion</a:t>
            </a:r>
          </a:p>
        </p:txBody>
      </p:sp>
      <p:sp>
        <p:nvSpPr>
          <p:cNvPr id="3" name="Espace réservé du contenu 2">
            <a:extLst>
              <a:ext uri="{FF2B5EF4-FFF2-40B4-BE49-F238E27FC236}">
                <a16:creationId xmlns:a16="http://schemas.microsoft.com/office/drawing/2014/main" id="{D8609D5A-C98F-1887-0779-8EDBED9CD6BA}"/>
              </a:ext>
            </a:extLst>
          </p:cNvPr>
          <p:cNvSpPr>
            <a:spLocks noGrp="1"/>
          </p:cNvSpPr>
          <p:nvPr>
            <p:ph idx="1"/>
          </p:nvPr>
        </p:nvSpPr>
        <p:spPr>
          <a:xfrm>
            <a:off x="838200" y="1439693"/>
            <a:ext cx="10515600" cy="4922095"/>
          </a:xfrm>
        </p:spPr>
        <p:txBody>
          <a:bodyPr>
            <a:normAutofit/>
          </a:bodyPr>
          <a:lstStyle/>
          <a:p>
            <a:pPr marL="0" indent="0">
              <a:buNone/>
            </a:pPr>
            <a:r>
              <a:rPr lang="fr-FR" sz="2900" dirty="0"/>
              <a:t>La séance a été construite pour amener les élèves à se poser des questions et à réfléchir, tout en collaborant par binôme. </a:t>
            </a:r>
          </a:p>
          <a:p>
            <a:pPr marL="0" indent="0">
              <a:buNone/>
            </a:pPr>
            <a:endParaRPr lang="fr-FR" sz="2900" dirty="0"/>
          </a:p>
          <a:p>
            <a:pPr marL="0" indent="0">
              <a:buNone/>
            </a:pPr>
            <a:r>
              <a:rPr lang="fr-FR" sz="2900" dirty="0"/>
              <a:t>L’objectif est atteint et des notions sont découvertes lors de cette </a:t>
            </a:r>
            <a:r>
              <a:rPr lang="fr-FR" sz="2900" strike="sngStrike" dirty="0"/>
              <a:t>première</a:t>
            </a:r>
            <a:r>
              <a:rPr lang="fr-FR" sz="2900" dirty="0"/>
              <a:t> séance : …</a:t>
            </a:r>
          </a:p>
          <a:p>
            <a:pPr marL="0" indent="0">
              <a:buNone/>
            </a:pPr>
            <a:endParaRPr lang="fr-FR" sz="2900" dirty="0"/>
          </a:p>
          <a:p>
            <a:pPr marL="0" indent="0">
              <a:buNone/>
            </a:pPr>
            <a:r>
              <a:rPr lang="fr-FR" sz="2900" dirty="0"/>
              <a:t>Les élèves acquièrent des compétences grâce au déroulement de cette séance : …</a:t>
            </a:r>
          </a:p>
          <a:p>
            <a:pPr marL="0" indent="0">
              <a:buNone/>
            </a:pPr>
            <a:endParaRPr lang="fr-FR" sz="2900" dirty="0"/>
          </a:p>
          <a:p>
            <a:pPr marL="0" indent="0">
              <a:buNone/>
            </a:pPr>
            <a:r>
              <a:rPr lang="fr-FR" sz="2900" b="1" dirty="0"/>
              <a:t>Prolongements possibles : </a:t>
            </a:r>
            <a:r>
              <a:rPr lang="fr-FR" sz="2900" dirty="0">
                <a:latin typeface="+mj-lt"/>
              </a:rPr>
              <a:t>…</a:t>
            </a:r>
            <a:endParaRPr lang="fr-FR" sz="2900" dirty="0"/>
          </a:p>
          <a:p>
            <a:pPr marL="0" indent="0">
              <a:buNone/>
            </a:pPr>
            <a:endParaRPr lang="fr-FR" dirty="0"/>
          </a:p>
        </p:txBody>
      </p:sp>
    </p:spTree>
    <p:extLst>
      <p:ext uri="{BB962C8B-B14F-4D97-AF65-F5344CB8AC3E}">
        <p14:creationId xmlns:p14="http://schemas.microsoft.com/office/powerpoint/2010/main" val="374303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FEBF905-0D1A-6FC6-F1A9-241126C23C49}"/>
              </a:ext>
            </a:extLst>
          </p:cNvPr>
          <p:cNvSpPr>
            <a:spLocks noGrp="1"/>
          </p:cNvSpPr>
          <p:nvPr>
            <p:ph type="ctrTitle"/>
          </p:nvPr>
        </p:nvSpPr>
        <p:spPr>
          <a:xfrm>
            <a:off x="1524000" y="1462830"/>
            <a:ext cx="9144000" cy="2428233"/>
          </a:xfrm>
        </p:spPr>
        <p:txBody>
          <a:bodyPr>
            <a:normAutofit/>
          </a:bodyPr>
          <a:lstStyle/>
          <a:p>
            <a:r>
              <a:rPr lang="fr-FR" sz="4400" b="1" dirty="0">
                <a:latin typeface="Calibri" panose="020F0502020204030204" pitchFamily="34" charset="0"/>
                <a:cs typeface="Calibri" panose="020F0502020204030204" pitchFamily="34" charset="0"/>
              </a:rPr>
              <a:t>Analyse du sujet</a:t>
            </a:r>
            <a:br>
              <a:rPr lang="fr-FR" sz="2400" dirty="0">
                <a:latin typeface="Calibri" panose="020F0502020204030204" pitchFamily="34" charset="0"/>
                <a:cs typeface="Calibri" panose="020F0502020204030204" pitchFamily="34" charset="0"/>
              </a:rPr>
            </a:br>
            <a:br>
              <a:rPr lang="fr-FR" sz="2400" dirty="0">
                <a:latin typeface="Calibri" panose="020F0502020204030204" pitchFamily="34" charset="0"/>
                <a:cs typeface="Calibri" panose="020F0502020204030204" pitchFamily="34" charset="0"/>
              </a:rPr>
            </a:br>
            <a:r>
              <a:rPr lang="fr-FR" sz="2700" dirty="0">
                <a:latin typeface="Calibri" panose="020F0502020204030204" pitchFamily="34" charset="0"/>
                <a:cs typeface="Calibri" panose="020F0502020204030204" pitchFamily="34" charset="0"/>
              </a:rPr>
              <a:t>En classe de </a:t>
            </a:r>
            <a:r>
              <a:rPr lang="fr-FR" sz="2700" dirty="0">
                <a:solidFill>
                  <a:srgbClr val="00B0F0"/>
                </a:solidFill>
                <a:latin typeface="Calibri" panose="020F0502020204030204" pitchFamily="34" charset="0"/>
                <a:cs typeface="Calibri" panose="020F0502020204030204" pitchFamily="34" charset="0"/>
              </a:rPr>
              <a:t>... (24)</a:t>
            </a:r>
            <a:endParaRPr lang="fr-FR" sz="27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4781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0A139F-B8EF-88C4-CDE1-902A562C6B23}"/>
              </a:ext>
            </a:extLst>
          </p:cNvPr>
          <p:cNvSpPr>
            <a:spLocks noGrp="1"/>
          </p:cNvSpPr>
          <p:nvPr>
            <p:ph type="title"/>
          </p:nvPr>
        </p:nvSpPr>
        <p:spPr>
          <a:xfrm>
            <a:off x="838200" y="365125"/>
            <a:ext cx="10515600" cy="656279"/>
          </a:xfrm>
        </p:spPr>
        <p:txBody>
          <a:bodyPr>
            <a:normAutofit/>
          </a:bodyPr>
          <a:lstStyle/>
          <a:p>
            <a:pPr algn="ctr"/>
            <a:r>
              <a:rPr lang="fr-FR" sz="4000" dirty="0">
                <a:latin typeface="Calibri" panose="020F0502020204030204" pitchFamily="34" charset="0"/>
                <a:cs typeface="Calibri" panose="020F0502020204030204" pitchFamily="34" charset="0"/>
              </a:rPr>
              <a:t>Bibliographie</a:t>
            </a:r>
          </a:p>
        </p:txBody>
      </p:sp>
      <p:sp>
        <p:nvSpPr>
          <p:cNvPr id="3" name="Espace réservé du contenu 2">
            <a:extLst>
              <a:ext uri="{FF2B5EF4-FFF2-40B4-BE49-F238E27FC236}">
                <a16:creationId xmlns:a16="http://schemas.microsoft.com/office/drawing/2014/main" id="{CF5E4142-2B4C-1B94-20C8-7F506502F69A}"/>
              </a:ext>
            </a:extLst>
          </p:cNvPr>
          <p:cNvSpPr>
            <a:spLocks noGrp="1"/>
          </p:cNvSpPr>
          <p:nvPr>
            <p:ph idx="1"/>
          </p:nvPr>
        </p:nvSpPr>
        <p:spPr>
          <a:xfrm>
            <a:off x="740923" y="1021404"/>
            <a:ext cx="10954366" cy="5560018"/>
          </a:xfrm>
        </p:spPr>
        <p:txBody>
          <a:bodyPr>
            <a:normAutofit/>
          </a:bodyPr>
          <a:lstStyle/>
          <a:p>
            <a:pPr marL="0" indent="0">
              <a:buNone/>
            </a:pPr>
            <a:r>
              <a:rPr lang="fr-FR" sz="1400" b="1" dirty="0">
                <a:latin typeface="Calibri" panose="020F0502020204030204" pitchFamily="34" charset="0"/>
                <a:cs typeface="Calibri" panose="020F0502020204030204" pitchFamily="34" charset="0"/>
              </a:rPr>
              <a:t>Ressources destinées à préparer la séance :</a:t>
            </a:r>
          </a:p>
          <a:p>
            <a:r>
              <a:rPr lang="fr-FR" sz="1400" dirty="0"/>
              <a:t>« </a:t>
            </a:r>
          </a:p>
          <a:p>
            <a:endParaRPr lang="fr-FR" sz="1400" b="1" dirty="0">
              <a:latin typeface="Calibri" panose="020F0502020204030204" pitchFamily="34" charset="0"/>
              <a:cs typeface="Calibri" panose="020F0502020204030204" pitchFamily="34" charset="0"/>
            </a:endParaRPr>
          </a:p>
          <a:p>
            <a:endParaRPr lang="fr-FR" sz="1400" b="1" dirty="0">
              <a:latin typeface="Calibri" panose="020F0502020204030204" pitchFamily="34" charset="0"/>
              <a:cs typeface="Calibri" panose="020F0502020204030204" pitchFamily="34" charset="0"/>
            </a:endParaRPr>
          </a:p>
          <a:p>
            <a:pPr marL="0" indent="0">
              <a:buNone/>
            </a:pPr>
            <a:r>
              <a:rPr lang="fr-FR" sz="1400" b="1" dirty="0">
                <a:latin typeface="Calibri" panose="020F0502020204030204" pitchFamily="34" charset="0"/>
                <a:cs typeface="Calibri" panose="020F0502020204030204" pitchFamily="34" charset="0"/>
              </a:rPr>
              <a:t>Ressources destinées aux élèves :</a:t>
            </a:r>
          </a:p>
          <a:p>
            <a:r>
              <a:rPr lang="fr-FR" sz="1400" dirty="0"/>
              <a:t>Q</a:t>
            </a:r>
          </a:p>
        </p:txBody>
      </p:sp>
    </p:spTree>
    <p:extLst>
      <p:ext uri="{BB962C8B-B14F-4D97-AF65-F5344CB8AC3E}">
        <p14:creationId xmlns:p14="http://schemas.microsoft.com/office/powerpoint/2010/main" val="3004697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D0D1-E6B1-62B3-D0FD-C5C240FA93D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7C9A4C-0AC6-D48C-A4E3-55766CB2B06B}"/>
              </a:ext>
            </a:extLst>
          </p:cNvPr>
          <p:cNvSpPr>
            <a:spLocks noGrp="1"/>
          </p:cNvSpPr>
          <p:nvPr>
            <p:ph type="title"/>
          </p:nvPr>
        </p:nvSpPr>
        <p:spPr>
          <a:xfrm>
            <a:off x="838200" y="365126"/>
            <a:ext cx="9652279" cy="639710"/>
          </a:xfrm>
        </p:spPr>
        <p:txBody>
          <a:bodyPr>
            <a:normAutofit fontScale="90000"/>
          </a:bodyPr>
          <a:lstStyle/>
          <a:p>
            <a:pPr algn="ctr"/>
            <a:r>
              <a:rPr lang="fr-FR" sz="4000" dirty="0">
                <a:latin typeface="Calibri" panose="020F0502020204030204" pitchFamily="34" charset="0"/>
                <a:cs typeface="Calibri" panose="020F0502020204030204" pitchFamily="34" charset="0"/>
              </a:rPr>
              <a:t>Traitement documentaire d’un premier document </a:t>
            </a:r>
          </a:p>
        </p:txBody>
      </p:sp>
      <p:sp>
        <p:nvSpPr>
          <p:cNvPr id="4" name="Espace réservé du contenu 3">
            <a:extLst>
              <a:ext uri="{FF2B5EF4-FFF2-40B4-BE49-F238E27FC236}">
                <a16:creationId xmlns:a16="http://schemas.microsoft.com/office/drawing/2014/main" id="{5F395B2F-4188-3747-890F-51DDF7F60B65}"/>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394763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492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0FFA8BA-3D7A-C26C-8F16-DFFBA088002E}"/>
              </a:ext>
            </a:extLst>
          </p:cNvPr>
          <p:cNvSpPr txBox="1"/>
          <p:nvPr/>
        </p:nvSpPr>
        <p:spPr>
          <a:xfrm>
            <a:off x="2762655" y="3044758"/>
            <a:ext cx="7000672" cy="523220"/>
          </a:xfrm>
          <a:prstGeom prst="rect">
            <a:avLst/>
          </a:prstGeom>
          <a:noFill/>
        </p:spPr>
        <p:txBody>
          <a:bodyPr wrap="square" rtlCol="0">
            <a:spAutoFit/>
          </a:bodyPr>
          <a:lstStyle/>
          <a:p>
            <a:r>
              <a:rPr lang="fr-FR" sz="2800" dirty="0">
                <a:latin typeface="Gill Sans MT" panose="020B0502020104020203" pitchFamily="34" charset="0"/>
              </a:rPr>
              <a:t>Merci pour votre écoute et votre attention.</a:t>
            </a:r>
          </a:p>
        </p:txBody>
      </p:sp>
    </p:spTree>
    <p:extLst>
      <p:ext uri="{BB962C8B-B14F-4D97-AF65-F5344CB8AC3E}">
        <p14:creationId xmlns:p14="http://schemas.microsoft.com/office/powerpoint/2010/main" val="3138686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C38ED-0936-D4E8-E781-BF8855427828}"/>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61330C24-728B-378F-7328-BE14B431AE60}"/>
              </a:ext>
            </a:extLst>
          </p:cNvPr>
          <p:cNvSpPr>
            <a:spLocks noGrp="1"/>
          </p:cNvSpPr>
          <p:nvPr>
            <p:ph type="title"/>
          </p:nvPr>
        </p:nvSpPr>
        <p:spPr>
          <a:xfrm>
            <a:off x="838200" y="365126"/>
            <a:ext cx="10515600" cy="870288"/>
          </a:xfrm>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sz="4400" dirty="0">
                <a:latin typeface="Calibri" panose="020F0502020204030204" pitchFamily="34" charset="0"/>
                <a:cs typeface="Calibri" panose="020F0502020204030204" pitchFamily="34" charset="0"/>
              </a:rPr>
              <a:t>Analyse du sujet</a:t>
            </a:r>
            <a:br>
              <a:rPr lang="fr-FR" sz="2400" dirty="0">
                <a:latin typeface="Calibri" panose="020F0502020204030204" pitchFamily="34" charset="0"/>
                <a:cs typeface="Calibri" panose="020F0502020204030204" pitchFamily="34" charset="0"/>
              </a:rPr>
            </a:br>
            <a:br>
              <a:rPr lang="fr-FR" sz="2400" dirty="0">
                <a:latin typeface="Calibri" panose="020F0502020204030204" pitchFamily="34" charset="0"/>
                <a:cs typeface="Calibri" panose="020F0502020204030204" pitchFamily="34" charset="0"/>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D6936485-2F16-3255-161B-DC5FDD99DFB9}"/>
              </a:ext>
            </a:extLst>
          </p:cNvPr>
          <p:cNvSpPr>
            <a:spLocks noGrp="1"/>
          </p:cNvSpPr>
          <p:nvPr>
            <p:ph idx="1"/>
          </p:nvPr>
        </p:nvSpPr>
        <p:spPr>
          <a:xfrm>
            <a:off x="838200" y="1371600"/>
            <a:ext cx="10515600" cy="4805363"/>
          </a:xfrm>
        </p:spPr>
        <p:txBody>
          <a:bodyPr>
            <a:normAutofit/>
          </a:bodyPr>
          <a:lstStyle/>
          <a:p>
            <a:pPr>
              <a:buFontTx/>
              <a:buChar char="-"/>
            </a:pPr>
            <a:r>
              <a:rPr lang="fr-FR" sz="2000" b="1" dirty="0">
                <a:solidFill>
                  <a:srgbClr val="000000">
                    <a:lumMod val="85000"/>
                    <a:lumOff val="15000"/>
                  </a:srgbClr>
                </a:solidFill>
                <a:latin typeface="Gill Sans MT"/>
              </a:rPr>
              <a:t>Définition des termes :</a:t>
            </a:r>
            <a:endParaRPr lang="fr-FR" sz="2200" b="1" dirty="0">
              <a:solidFill>
                <a:srgbClr val="000000">
                  <a:lumMod val="85000"/>
                  <a:lumOff val="15000"/>
                </a:srgbClr>
              </a:solidFill>
              <a:latin typeface="Gill Sans MT"/>
            </a:endParaRPr>
          </a:p>
          <a:p>
            <a:pPr marL="0" indent="0">
              <a:buNone/>
            </a:pPr>
            <a:endParaRPr lang="fr-FR" sz="2200" dirty="0">
              <a:solidFill>
                <a:srgbClr val="000000">
                  <a:lumMod val="85000"/>
                  <a:lumOff val="15000"/>
                </a:srgbClr>
              </a:solidFill>
              <a:latin typeface="Gill Sans MT" panose="020B0502020104020203" pitchFamily="34" charset="0"/>
            </a:endParaRPr>
          </a:p>
          <a:p>
            <a:pPr marL="0" indent="0">
              <a:buNone/>
            </a:pPr>
            <a:r>
              <a:rPr lang="fr-FR" sz="2200" b="1" dirty="0">
                <a:solidFill>
                  <a:srgbClr val="000000">
                    <a:lumMod val="85000"/>
                    <a:lumOff val="15000"/>
                  </a:srgbClr>
                </a:solidFill>
                <a:latin typeface="Gill Sans MT" panose="020B0502020104020203" pitchFamily="34" charset="0"/>
              </a:rPr>
              <a:t>* i</a:t>
            </a:r>
            <a:endParaRPr lang="fr-FR" sz="2200" dirty="0">
              <a:solidFill>
                <a:srgbClr val="000000">
                  <a:lumMod val="85000"/>
                  <a:lumOff val="15000"/>
                </a:srgbClr>
              </a:solidFill>
              <a:latin typeface="Gill Sans MT" panose="020B0502020104020203" pitchFamily="34" charset="0"/>
            </a:endParaRPr>
          </a:p>
          <a:p>
            <a:pPr marL="0" indent="0">
              <a:buNone/>
            </a:pPr>
            <a:r>
              <a:rPr lang="fr-FR" sz="2200" dirty="0">
                <a:solidFill>
                  <a:srgbClr val="000000">
                    <a:lumMod val="85000"/>
                    <a:lumOff val="15000"/>
                  </a:srgbClr>
                </a:solidFill>
                <a:latin typeface="Gill Sans MT" panose="020B0502020104020203" pitchFamily="34" charset="0"/>
              </a:rPr>
              <a:t>* </a:t>
            </a:r>
            <a:r>
              <a:rPr lang="fr-FR" sz="2200" b="1" dirty="0">
                <a:solidFill>
                  <a:srgbClr val="000000">
                    <a:lumMod val="85000"/>
                    <a:lumOff val="15000"/>
                  </a:srgbClr>
                </a:solidFill>
                <a:latin typeface="Gill Sans MT" panose="020B0502020104020203" pitchFamily="34" charset="0"/>
              </a:rPr>
              <a:t>c</a:t>
            </a:r>
            <a:br>
              <a:rPr lang="fr-FR" sz="2200" dirty="0">
                <a:latin typeface="Gill Sans MT" panose="020B0502020104020203" pitchFamily="34" charset="0"/>
              </a:rPr>
            </a:br>
            <a:br>
              <a:rPr lang="fr-FR" sz="2200" dirty="0">
                <a:solidFill>
                  <a:srgbClr val="000000">
                    <a:lumMod val="85000"/>
                    <a:lumOff val="15000"/>
                  </a:srgbClr>
                </a:solidFill>
                <a:latin typeface="Gill Sans MT" panose="020B0502020104020203" pitchFamily="34" charset="0"/>
              </a:rPr>
            </a:br>
            <a:r>
              <a:rPr lang="fr-FR" sz="2200" dirty="0">
                <a:solidFill>
                  <a:srgbClr val="000000">
                    <a:lumMod val="85000"/>
                    <a:lumOff val="15000"/>
                  </a:srgbClr>
                </a:solidFill>
                <a:latin typeface="Gill Sans MT" panose="020B0502020104020203" pitchFamily="34" charset="0"/>
              </a:rPr>
              <a:t>* </a:t>
            </a:r>
            <a:r>
              <a:rPr lang="fr-FR" sz="2200" b="1" dirty="0">
                <a:solidFill>
                  <a:srgbClr val="000000">
                    <a:lumMod val="85000"/>
                    <a:lumOff val="15000"/>
                  </a:srgbClr>
                </a:solidFill>
                <a:latin typeface="Gill Sans MT" panose="020B0502020104020203" pitchFamily="34" charset="0"/>
                <a:cs typeface="Calibri" panose="020F0502020204030204" pitchFamily="34" charset="0"/>
              </a:rPr>
              <a:t>i</a:t>
            </a:r>
            <a:br>
              <a:rPr lang="fr-FR" sz="2200" dirty="0">
                <a:latin typeface="Gill Sans MT" panose="020B0502020104020203" pitchFamily="34" charset="0"/>
                <a:cs typeface="Calibri" panose="020F0502020204030204" pitchFamily="34" charset="0"/>
              </a:rPr>
            </a:br>
            <a:br>
              <a:rPr lang="fr-FR" sz="2200" dirty="0">
                <a:solidFill>
                  <a:srgbClr val="000000">
                    <a:lumMod val="85000"/>
                    <a:lumOff val="15000"/>
                  </a:srgbClr>
                </a:solidFill>
                <a:latin typeface="Gill Sans MT"/>
              </a:rPr>
            </a:br>
            <a:r>
              <a:rPr lang="fr-FR" sz="2200" dirty="0">
                <a:solidFill>
                  <a:srgbClr val="000000">
                    <a:lumMod val="85000"/>
                    <a:lumOff val="15000"/>
                  </a:srgbClr>
                </a:solidFill>
                <a:latin typeface="Gill Sans MT"/>
              </a:rPr>
              <a:t>* </a:t>
            </a:r>
            <a:r>
              <a:rPr lang="fr-FR" sz="2200" b="1" dirty="0">
                <a:solidFill>
                  <a:srgbClr val="000000">
                    <a:lumMod val="85000"/>
                    <a:lumOff val="15000"/>
                  </a:srgbClr>
                </a:solidFill>
                <a:latin typeface="Gill Sans MT"/>
              </a:rPr>
              <a:t>s</a:t>
            </a:r>
            <a:br>
              <a:rPr lang="fr-FR" sz="2200" dirty="0">
                <a:solidFill>
                  <a:srgbClr val="000000">
                    <a:lumMod val="85000"/>
                    <a:lumOff val="15000"/>
                  </a:srgbClr>
                </a:solidFill>
                <a:latin typeface="Gill Sans MT"/>
              </a:rPr>
            </a:br>
            <a:endParaRPr lang="fr-FR" sz="2200" dirty="0"/>
          </a:p>
        </p:txBody>
      </p:sp>
    </p:spTree>
    <p:extLst>
      <p:ext uri="{BB962C8B-B14F-4D97-AF65-F5344CB8AC3E}">
        <p14:creationId xmlns:p14="http://schemas.microsoft.com/office/powerpoint/2010/main" val="213035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DC9C4-78B2-281D-CD6B-9A73284122AF}"/>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5772623C-45C3-D18B-D62E-42BB3DDE5158}"/>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sz="4400" dirty="0">
                <a:latin typeface="Calibri" panose="020F0502020204030204" pitchFamily="34" charset="0"/>
                <a:cs typeface="Calibri" panose="020F0502020204030204" pitchFamily="34" charset="0"/>
              </a:rPr>
              <a:t>Cadre institutionnel</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54D58892-CA5C-20D0-4FB5-40A5BCF4DEA8}"/>
              </a:ext>
            </a:extLst>
          </p:cNvPr>
          <p:cNvSpPr>
            <a:spLocks noGrp="1"/>
          </p:cNvSpPr>
          <p:nvPr>
            <p:ph idx="1"/>
          </p:nvPr>
        </p:nvSpPr>
        <p:spPr/>
        <p:txBody>
          <a:bodyPr>
            <a:normAutofit/>
          </a:bodyPr>
          <a:lstStyle/>
          <a:p>
            <a:pPr>
              <a:buFontTx/>
              <a:buChar char="-"/>
            </a:pPr>
            <a:r>
              <a:rPr lang="fr-FR" sz="2000" b="1" dirty="0">
                <a:solidFill>
                  <a:srgbClr val="000000">
                    <a:lumMod val="85000"/>
                    <a:lumOff val="15000"/>
                  </a:srgbClr>
                </a:solidFill>
                <a:latin typeface="Gill Sans MT"/>
              </a:rPr>
              <a:t>Contextualisation de la séance : niveau, EPLE, enseignants concernés…</a:t>
            </a:r>
            <a:br>
              <a:rPr lang="fr-FR" sz="2000" b="1" dirty="0">
                <a:solidFill>
                  <a:srgbClr val="000000">
                    <a:lumMod val="85000"/>
                    <a:lumOff val="15000"/>
                  </a:srgbClr>
                </a:solidFill>
                <a:latin typeface="Gill Sans MT"/>
              </a:rPr>
            </a:br>
            <a:r>
              <a:rPr lang="fr-FR" sz="2000" dirty="0">
                <a:solidFill>
                  <a:srgbClr val="000000">
                    <a:lumMod val="85000"/>
                    <a:lumOff val="15000"/>
                  </a:srgbClr>
                </a:solidFill>
                <a:latin typeface="Gill Sans MT"/>
              </a:rPr>
              <a:t>Classe de </a:t>
            </a:r>
          </a:p>
          <a:p>
            <a:pPr>
              <a:buFontTx/>
              <a:buChar char="-"/>
            </a:pPr>
            <a:r>
              <a:rPr lang="fr-FR" sz="2000" b="1" dirty="0">
                <a:solidFill>
                  <a:srgbClr val="000000">
                    <a:lumMod val="85000"/>
                    <a:lumOff val="15000"/>
                  </a:srgbClr>
                </a:solidFill>
                <a:latin typeface="Gill Sans MT"/>
              </a:rPr>
              <a:t>Programme disciplinaire : </a:t>
            </a:r>
            <a:r>
              <a:rPr lang="fr-FR" sz="2000" dirty="0">
                <a:solidFill>
                  <a:srgbClr val="000000">
                    <a:lumMod val="85000"/>
                    <a:lumOff val="15000"/>
                  </a:srgbClr>
                </a:solidFill>
                <a:latin typeface="Gill Sans MT"/>
              </a:rPr>
              <a:t>programme de</a:t>
            </a:r>
            <a:br>
              <a:rPr lang="fr-FR" sz="2000" dirty="0">
                <a:solidFill>
                  <a:srgbClr val="000000">
                    <a:lumMod val="85000"/>
                    <a:lumOff val="15000"/>
                  </a:srgbClr>
                </a:solidFill>
                <a:latin typeface="Gill Sans MT"/>
              </a:rPr>
            </a:br>
            <a:endParaRPr lang="fr-FR" sz="2000" dirty="0">
              <a:solidFill>
                <a:srgbClr val="000000">
                  <a:lumMod val="85000"/>
                  <a:lumOff val="15000"/>
                </a:srgbClr>
              </a:solidFill>
              <a:latin typeface="Gill Sans MT"/>
            </a:endParaRPr>
          </a:p>
          <a:p>
            <a:pPr marL="0" indent="0">
              <a:buNone/>
            </a:pPr>
            <a:r>
              <a:rPr lang="fr-FR" sz="2000" u="sng" dirty="0">
                <a:solidFill>
                  <a:srgbClr val="000000">
                    <a:lumMod val="85000"/>
                    <a:lumOff val="15000"/>
                  </a:srgbClr>
                </a:solidFill>
                <a:latin typeface="Gill Sans MT"/>
              </a:rPr>
              <a:t>Finalités et enjeux </a:t>
            </a:r>
            <a:r>
              <a:rPr lang="fr-FR" sz="2000" dirty="0">
                <a:solidFill>
                  <a:srgbClr val="000000">
                    <a:lumMod val="85000"/>
                    <a:lumOff val="15000"/>
                  </a:srgbClr>
                </a:solidFill>
                <a:latin typeface="Gill Sans MT"/>
              </a:rPr>
              <a:t>: </a:t>
            </a:r>
          </a:p>
          <a:p>
            <a:pPr>
              <a:buFontTx/>
              <a:buChar char="-"/>
            </a:pPr>
            <a:r>
              <a:rPr lang="fr-FR" sz="2000" dirty="0">
                <a:solidFill>
                  <a:srgbClr val="000000">
                    <a:lumMod val="85000"/>
                    <a:lumOff val="15000"/>
                  </a:srgbClr>
                </a:solidFill>
                <a:latin typeface="Gill Sans MT"/>
              </a:rPr>
              <a:t>S</a:t>
            </a:r>
          </a:p>
          <a:p>
            <a:pPr>
              <a:buFontTx/>
              <a:buChar char="-"/>
            </a:pPr>
            <a:r>
              <a:rPr lang="fr-FR" sz="2000" dirty="0">
                <a:solidFill>
                  <a:srgbClr val="000000">
                    <a:lumMod val="85000"/>
                    <a:lumOff val="15000"/>
                  </a:srgbClr>
                </a:solidFill>
                <a:latin typeface="Gill Sans MT"/>
              </a:rPr>
              <a:t>A</a:t>
            </a:r>
          </a:p>
          <a:p>
            <a:pPr>
              <a:buFontTx/>
              <a:buChar char="-"/>
            </a:pPr>
            <a:r>
              <a:rPr lang="fr-FR" sz="2000" dirty="0">
                <a:solidFill>
                  <a:srgbClr val="000000">
                    <a:lumMod val="85000"/>
                    <a:lumOff val="15000"/>
                  </a:srgbClr>
                </a:solidFill>
                <a:latin typeface="Gill Sans MT"/>
              </a:rPr>
              <a:t>P</a:t>
            </a:r>
          </a:p>
          <a:p>
            <a:pPr>
              <a:buFontTx/>
              <a:buChar char="-"/>
            </a:pPr>
            <a:r>
              <a:rPr lang="fr-FR" sz="2000" dirty="0">
                <a:solidFill>
                  <a:srgbClr val="000000">
                    <a:lumMod val="85000"/>
                    <a:lumOff val="15000"/>
                  </a:srgbClr>
                </a:solidFill>
                <a:latin typeface="Gill Sans MT"/>
              </a:rPr>
              <a:t>L’objet d’étude vise à présenter et analyser </a:t>
            </a:r>
            <a:br>
              <a:rPr lang="fr-FR" sz="2000" dirty="0">
                <a:solidFill>
                  <a:srgbClr val="000000">
                    <a:lumMod val="85000"/>
                    <a:lumOff val="15000"/>
                  </a:srgbClr>
                </a:solidFill>
                <a:latin typeface="Gill Sans MT"/>
              </a:rPr>
            </a:br>
            <a:endParaRPr lang="fr-FR" sz="2000" dirty="0"/>
          </a:p>
        </p:txBody>
      </p:sp>
    </p:spTree>
    <p:extLst>
      <p:ext uri="{BB962C8B-B14F-4D97-AF65-F5344CB8AC3E}">
        <p14:creationId xmlns:p14="http://schemas.microsoft.com/office/powerpoint/2010/main" val="4154440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7EC96-B587-E974-A157-E32BBF99965A}"/>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30EE91D6-AEF7-B305-13D7-2092355EBB02}"/>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Cadre institutionnel</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F16733F8-C009-59F6-F163-6E353A67EDBD}"/>
              </a:ext>
            </a:extLst>
          </p:cNvPr>
          <p:cNvSpPr>
            <a:spLocks noGrp="1"/>
          </p:cNvSpPr>
          <p:nvPr>
            <p:ph idx="1"/>
          </p:nvPr>
        </p:nvSpPr>
        <p:spPr>
          <a:xfrm>
            <a:off x="838200" y="1138136"/>
            <a:ext cx="10515600" cy="5354739"/>
          </a:xfrm>
        </p:spPr>
        <p:txBody>
          <a:bodyPr>
            <a:normAutofit/>
          </a:bodyPr>
          <a:lstStyle/>
          <a:p>
            <a:pPr>
              <a:buFontTx/>
              <a:buChar char="-"/>
            </a:pPr>
            <a:r>
              <a:rPr lang="fr-FR" sz="2000" b="1" dirty="0">
                <a:solidFill>
                  <a:srgbClr val="000000">
                    <a:lumMod val="85000"/>
                    <a:lumOff val="15000"/>
                  </a:srgbClr>
                </a:solidFill>
                <a:latin typeface="Gill Sans MT"/>
              </a:rPr>
              <a:t>Programme disciplinaire :</a:t>
            </a:r>
          </a:p>
          <a:p>
            <a:pPr marL="0" indent="0">
              <a:buNone/>
            </a:pPr>
            <a:endParaRPr lang="fr-FR" sz="2000" dirty="0">
              <a:solidFill>
                <a:srgbClr val="000000">
                  <a:lumMod val="85000"/>
                  <a:lumOff val="15000"/>
                </a:srgbClr>
              </a:solidFill>
              <a:latin typeface="Gill Sans MT"/>
            </a:endParaRPr>
          </a:p>
          <a:p>
            <a:pPr marL="0" indent="0">
              <a:buNone/>
            </a:pPr>
            <a:r>
              <a:rPr lang="fr-FR" sz="2000" u="sng" dirty="0">
                <a:solidFill>
                  <a:srgbClr val="000000">
                    <a:lumMod val="85000"/>
                    <a:lumOff val="15000"/>
                  </a:srgbClr>
                </a:solidFill>
                <a:latin typeface="Gill Sans MT"/>
              </a:rPr>
              <a:t>Corpus</a:t>
            </a:r>
            <a:r>
              <a:rPr lang="fr-FR" sz="2000" dirty="0">
                <a:solidFill>
                  <a:srgbClr val="000000">
                    <a:lumMod val="85000"/>
                    <a:lumOff val="15000"/>
                  </a:srgbClr>
                </a:solidFill>
                <a:latin typeface="Gill Sans MT"/>
              </a:rPr>
              <a:t> : Donnant l’occasion de faire découvrir aux élèves d’autres médias que ceux qu’ils fréquentent habituellement, </a:t>
            </a:r>
            <a:r>
              <a:rPr lang="fr-FR" sz="2000" b="1" dirty="0">
                <a:solidFill>
                  <a:srgbClr val="000000">
                    <a:lumMod val="85000"/>
                    <a:lumOff val="15000"/>
                  </a:srgbClr>
                </a:solidFill>
                <a:latin typeface="Gill Sans MT"/>
              </a:rPr>
              <a:t>l’enseignement s’appuie sur des supports textuels variés </a:t>
            </a:r>
            <a:r>
              <a:rPr lang="fr-FR" sz="2000" dirty="0">
                <a:solidFill>
                  <a:srgbClr val="000000">
                    <a:lumMod val="85000"/>
                    <a:lumOff val="15000"/>
                  </a:srgbClr>
                </a:solidFill>
                <a:latin typeface="Gill Sans MT"/>
              </a:rPr>
              <a:t>et s’attache à donner une place importante aux images (fixes et animées), aux documents sonores et à toutes leurs interactions dans la sphère numérique : presse, papier et presse en ligne, fils d’actualités, radio et </a:t>
            </a:r>
            <a:r>
              <a:rPr lang="fr-FR" sz="2000" dirty="0" err="1">
                <a:solidFill>
                  <a:srgbClr val="000000">
                    <a:lumMod val="85000"/>
                    <a:lumOff val="15000"/>
                  </a:srgbClr>
                </a:solidFill>
                <a:latin typeface="Gill Sans MT"/>
              </a:rPr>
              <a:t>web-radio</a:t>
            </a:r>
            <a:r>
              <a:rPr lang="fr-FR" sz="2000" dirty="0">
                <a:solidFill>
                  <a:srgbClr val="000000">
                    <a:lumMod val="85000"/>
                    <a:lumOff val="15000"/>
                  </a:srgbClr>
                </a:solidFill>
                <a:latin typeface="Gill Sans MT"/>
              </a:rPr>
              <a:t>, extraits de journaux télévisés ou de chaînes d’informations en continu, documentaires, réseaux sociaux, blogues… </a:t>
            </a:r>
          </a:p>
        </p:txBody>
      </p:sp>
    </p:spTree>
    <p:extLst>
      <p:ext uri="{BB962C8B-B14F-4D97-AF65-F5344CB8AC3E}">
        <p14:creationId xmlns:p14="http://schemas.microsoft.com/office/powerpoint/2010/main" val="3583659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513EB8-E0AB-7F06-DBD5-B2783F3018DA}"/>
              </a:ext>
            </a:extLst>
          </p:cNvPr>
          <p:cNvSpPr>
            <a:spLocks noGrp="1"/>
          </p:cNvSpPr>
          <p:nvPr>
            <p:ph type="title"/>
          </p:nvPr>
        </p:nvSpPr>
        <p:spPr>
          <a:xfrm>
            <a:off x="838200" y="365126"/>
            <a:ext cx="10515600" cy="1094024"/>
          </a:xfrm>
        </p:spPr>
        <p:txBody>
          <a:bodyPr/>
          <a:lstStyle/>
          <a:p>
            <a:pPr algn="ctr"/>
            <a:r>
              <a:rPr lang="fr-FR" dirty="0">
                <a:latin typeface="Calibri" panose="020F0502020204030204" pitchFamily="34" charset="0"/>
                <a:cs typeface="Calibri" panose="020F0502020204030204" pitchFamily="34" charset="0"/>
              </a:rPr>
              <a:t>Cadre institutionnel</a:t>
            </a:r>
            <a:endParaRPr lang="fr-FR" dirty="0"/>
          </a:p>
        </p:txBody>
      </p:sp>
      <p:sp>
        <p:nvSpPr>
          <p:cNvPr id="5" name="ZoneTexte 4">
            <a:extLst>
              <a:ext uri="{FF2B5EF4-FFF2-40B4-BE49-F238E27FC236}">
                <a16:creationId xmlns:a16="http://schemas.microsoft.com/office/drawing/2014/main" id="{C1173556-697B-34CC-C338-B60BA7BFA67B}"/>
              </a:ext>
            </a:extLst>
          </p:cNvPr>
          <p:cNvSpPr txBox="1"/>
          <p:nvPr/>
        </p:nvSpPr>
        <p:spPr>
          <a:xfrm>
            <a:off x="1167320" y="1545424"/>
            <a:ext cx="9591472" cy="4247317"/>
          </a:xfrm>
          <a:prstGeom prst="rect">
            <a:avLst/>
          </a:prstGeom>
          <a:noFill/>
        </p:spPr>
        <p:txBody>
          <a:bodyPr wrap="square">
            <a:spAutoFit/>
          </a:bodyPr>
          <a:lstStyle/>
          <a:p>
            <a:pPr marL="0" indent="0">
              <a:buNone/>
            </a:pPr>
            <a:r>
              <a:rPr lang="fr-FR" b="1" dirty="0">
                <a:solidFill>
                  <a:srgbClr val="000000">
                    <a:lumMod val="85000"/>
                    <a:lumOff val="15000"/>
                  </a:srgbClr>
                </a:solidFill>
                <a:latin typeface="Gill Sans MT"/>
              </a:rPr>
              <a:t>- Lien avec la </a:t>
            </a:r>
            <a:r>
              <a:rPr lang="fr-FR" b="1" dirty="0">
                <a:solidFill>
                  <a:srgbClr val="000000"/>
                </a:solidFill>
                <a:latin typeface="Gill Sans MT" pitchFamily="18"/>
                <a:ea typeface="Microsoft YaHei" pitchFamily="2"/>
                <a:cs typeface="Arial" pitchFamily="2"/>
              </a:rPr>
              <a:t>circulaire de mission des professeurs documentalistes </a:t>
            </a:r>
            <a:r>
              <a:rPr lang="fr-FR" dirty="0">
                <a:solidFill>
                  <a:srgbClr val="000000"/>
                </a:solidFill>
                <a:latin typeface="Gill Sans MT" pitchFamily="18"/>
                <a:ea typeface="Microsoft YaHei" pitchFamily="2"/>
                <a:cs typeface="Arial" pitchFamily="2"/>
              </a:rPr>
              <a:t>du 28 mars 2017 : </a:t>
            </a:r>
            <a:br>
              <a:rPr lang="fr-FR" dirty="0">
                <a:solidFill>
                  <a:srgbClr val="000000"/>
                </a:solidFill>
                <a:latin typeface="Gill Sans MT" pitchFamily="18"/>
                <a:ea typeface="Microsoft YaHei" pitchFamily="2"/>
                <a:cs typeface="Arial" pitchFamily="2"/>
              </a:rPr>
            </a:br>
            <a:r>
              <a:rPr lang="fr-FR" dirty="0">
                <a:solidFill>
                  <a:srgbClr val="000000"/>
                </a:solidFill>
                <a:latin typeface="Gill Sans MT" pitchFamily="18"/>
                <a:ea typeface="Microsoft YaHei" pitchFamily="2"/>
                <a:cs typeface="Arial" pitchFamily="2"/>
              </a:rPr>
              <a:t>En lien avec </a:t>
            </a:r>
            <a:r>
              <a:rPr lang="fr-FR" strike="sngStrike" dirty="0">
                <a:solidFill>
                  <a:srgbClr val="000000"/>
                </a:solidFill>
                <a:latin typeface="Gill Sans MT" pitchFamily="18"/>
                <a:ea typeface="Microsoft YaHei" pitchFamily="2"/>
                <a:cs typeface="Arial" pitchFamily="2"/>
              </a:rPr>
              <a:t>la première mission du professeur documentaliste : Le professeur documentaliste, enseignant et maître d'œuvre de l'acquisition par tous les élèves d'une culture de l'information et des médias</a:t>
            </a:r>
          </a:p>
          <a:p>
            <a:pPr marL="0" indent="0">
              <a:buNone/>
            </a:pPr>
            <a:br>
              <a:rPr lang="fr-FR" dirty="0">
                <a:solidFill>
                  <a:srgbClr val="000000"/>
                </a:solidFill>
                <a:latin typeface="Gill Sans MT" pitchFamily="18"/>
                <a:ea typeface="Microsoft YaHei" pitchFamily="2"/>
                <a:cs typeface="Arial" pitchFamily="2"/>
              </a:rPr>
            </a:br>
            <a:r>
              <a:rPr lang="fr-FR" dirty="0">
                <a:solidFill>
                  <a:srgbClr val="000000"/>
                </a:solidFill>
                <a:latin typeface="Gill Sans MT" pitchFamily="18"/>
                <a:ea typeface="Microsoft YaHei" pitchFamily="2"/>
                <a:cs typeface="Arial" pitchFamily="2"/>
              </a:rPr>
              <a:t>	</a:t>
            </a:r>
            <a:r>
              <a:rPr lang="fr-FR" strike="sngStrike" dirty="0">
                <a:solidFill>
                  <a:srgbClr val="000000"/>
                </a:solidFill>
                <a:latin typeface="Gill Sans MT" pitchFamily="18"/>
                <a:ea typeface="Microsoft YaHei" pitchFamily="2"/>
                <a:cs typeface="Arial" pitchFamily="2"/>
              </a:rPr>
              <a:t>- Développement de l'esprit critique face aux sources de connaissance et d'information</a:t>
            </a:r>
          </a:p>
          <a:p>
            <a:pPr marL="0" indent="0">
              <a:buNone/>
            </a:pPr>
            <a:endParaRPr lang="fr-FR" strike="sngStrike" dirty="0">
              <a:solidFill>
                <a:srgbClr val="000000"/>
              </a:solidFill>
              <a:latin typeface="Gill Sans MT" pitchFamily="18"/>
              <a:ea typeface="Microsoft YaHei" pitchFamily="2"/>
              <a:cs typeface="Arial" pitchFamily="2"/>
            </a:endParaRPr>
          </a:p>
          <a:p>
            <a:pPr marL="0" indent="0">
              <a:buNone/>
            </a:pPr>
            <a:r>
              <a:rPr lang="fr-FR" b="1" dirty="0"/>
              <a:t>Compétence du CRCN :</a:t>
            </a:r>
          </a:p>
          <a:p>
            <a:r>
              <a:rPr lang="fr-FR" dirty="0"/>
              <a:t>1. </a:t>
            </a:r>
            <a:r>
              <a:rPr lang="fr-FR" strike="sngStrike" dirty="0"/>
              <a:t>Information et données</a:t>
            </a:r>
          </a:p>
          <a:p>
            <a:r>
              <a:rPr lang="fr-FR" strike="sngStrike" dirty="0"/>
              <a:t> </a:t>
            </a:r>
          </a:p>
          <a:p>
            <a:r>
              <a:rPr lang="fr-FR" strike="sngStrike" dirty="0"/>
              <a:t>1.1. Mener une recherche et une veille d'information</a:t>
            </a:r>
          </a:p>
          <a:p>
            <a:r>
              <a:rPr lang="fr-FR" strike="sngStrike" dirty="0"/>
              <a:t> </a:t>
            </a:r>
          </a:p>
          <a:p>
            <a:r>
              <a:rPr lang="fr-FR" strike="sngStrike" dirty="0"/>
              <a:t>Mener une recherche et une veille d'information pour répondre à un besoin d'information et se tenir au courant de l'actualité d'un sujet tout en étant en mesure de vérifier les sources et la fiabilité de l'information.</a:t>
            </a:r>
          </a:p>
        </p:txBody>
      </p:sp>
    </p:spTree>
    <p:extLst>
      <p:ext uri="{BB962C8B-B14F-4D97-AF65-F5344CB8AC3E}">
        <p14:creationId xmlns:p14="http://schemas.microsoft.com/office/powerpoint/2010/main" val="2882897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C8C82-1E7B-174C-8AB4-66D99F6DFDA9}"/>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BB6F3525-3DDA-3487-ACC5-431303EFEE61}"/>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sz="4400" dirty="0">
                <a:latin typeface="Calibri" panose="020F0502020204030204" pitchFamily="34" charset="0"/>
                <a:cs typeface="Calibri" panose="020F0502020204030204" pitchFamily="34" charset="0"/>
              </a:rPr>
              <a:t>Problématiques proposées</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EE458DA9-5D86-9FDD-76E1-3E8F26B906D8}"/>
              </a:ext>
            </a:extLst>
          </p:cNvPr>
          <p:cNvSpPr>
            <a:spLocks noGrp="1"/>
          </p:cNvSpPr>
          <p:nvPr>
            <p:ph idx="1"/>
          </p:nvPr>
        </p:nvSpPr>
        <p:spPr>
          <a:xfrm>
            <a:off x="145916" y="1392847"/>
            <a:ext cx="11585641" cy="2036153"/>
          </a:xfrm>
        </p:spPr>
        <p:txBody>
          <a:bodyPr>
            <a:normAutofit/>
          </a:bodyPr>
          <a:lstStyle/>
          <a:p>
            <a:pPr marL="0" indent="0" algn="ctr">
              <a:buNone/>
            </a:pPr>
            <a:r>
              <a:rPr lang="fr-FR" sz="3200" dirty="0">
                <a:latin typeface="Gill Sans MT" panose="020B0502020104020203" pitchFamily="34" charset="0"/>
                <a:cs typeface="Calibri" panose="020F0502020204030204" pitchFamily="34" charset="0"/>
              </a:rPr>
              <a:t>Exemple : axée sur le profil des élèves</a:t>
            </a:r>
          </a:p>
          <a:p>
            <a:pPr marL="0" indent="0" algn="ctr">
              <a:buNone/>
            </a:pPr>
            <a:endParaRPr lang="fr-FR" sz="3200" dirty="0">
              <a:solidFill>
                <a:srgbClr val="000000">
                  <a:lumMod val="85000"/>
                  <a:lumOff val="15000"/>
                </a:srgbClr>
              </a:solidFill>
              <a:latin typeface="Gill Sans MT"/>
            </a:endParaRPr>
          </a:p>
          <a:p>
            <a:pPr marL="0" indent="0" algn="ctr">
              <a:buNone/>
            </a:pPr>
            <a:endParaRPr lang="fr-FR" sz="3200" dirty="0">
              <a:latin typeface="Gill Sans MT" panose="020B0502020104020203" pitchFamily="34" charset="0"/>
              <a:cs typeface="Calibri" panose="020F0502020204030204" pitchFamily="34" charset="0"/>
            </a:endParaRPr>
          </a:p>
        </p:txBody>
      </p:sp>
      <p:sp>
        <p:nvSpPr>
          <p:cNvPr id="3" name="Espace réservé du contenu 1">
            <a:extLst>
              <a:ext uri="{FF2B5EF4-FFF2-40B4-BE49-F238E27FC236}">
                <a16:creationId xmlns:a16="http://schemas.microsoft.com/office/drawing/2014/main" id="{CC80893C-1FC7-3B45-FB44-70BD27A14333}"/>
              </a:ext>
            </a:extLst>
          </p:cNvPr>
          <p:cNvSpPr txBox="1">
            <a:spLocks/>
          </p:cNvSpPr>
          <p:nvPr/>
        </p:nvSpPr>
        <p:spPr>
          <a:xfrm>
            <a:off x="145916" y="3938251"/>
            <a:ext cx="11585641" cy="20361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fr-FR" sz="3200" dirty="0">
              <a:solidFill>
                <a:srgbClr val="000000">
                  <a:lumMod val="85000"/>
                  <a:lumOff val="15000"/>
                </a:srgbClr>
              </a:solidFill>
              <a:latin typeface="Gill Sans MT"/>
            </a:endParaRPr>
          </a:p>
          <a:p>
            <a:pPr marL="0" indent="0" algn="ctr">
              <a:buFont typeface="Arial" panose="020B0604020202020204" pitchFamily="34" charset="0"/>
              <a:buNone/>
            </a:pPr>
            <a:endParaRPr lang="fr-FR" sz="3200" dirty="0">
              <a:latin typeface="Gill Sans MT" panose="020B0502020104020203" pitchFamily="34" charset="0"/>
              <a:cs typeface="Calibri" panose="020F0502020204030204" pitchFamily="34" charset="0"/>
            </a:endParaRPr>
          </a:p>
        </p:txBody>
      </p:sp>
      <p:sp>
        <p:nvSpPr>
          <p:cNvPr id="8" name="ZoneTexte 7">
            <a:extLst>
              <a:ext uri="{FF2B5EF4-FFF2-40B4-BE49-F238E27FC236}">
                <a16:creationId xmlns:a16="http://schemas.microsoft.com/office/drawing/2014/main" id="{9A30FAE2-74A3-2EA4-C82B-98E2A77B151C}"/>
              </a:ext>
            </a:extLst>
          </p:cNvPr>
          <p:cNvSpPr txBox="1"/>
          <p:nvPr/>
        </p:nvSpPr>
        <p:spPr>
          <a:xfrm>
            <a:off x="838200" y="3579559"/>
            <a:ext cx="10718260" cy="523220"/>
          </a:xfrm>
          <a:prstGeom prst="rect">
            <a:avLst/>
          </a:prstGeom>
          <a:noFill/>
        </p:spPr>
        <p:txBody>
          <a:bodyPr wrap="square">
            <a:spAutoFit/>
          </a:bodyPr>
          <a:lstStyle/>
          <a:p>
            <a:pPr algn="ctr"/>
            <a:r>
              <a:rPr lang="fr-FR" sz="2800" dirty="0">
                <a:latin typeface="Gill Sans MT" panose="020B0502020104020203" pitchFamily="34" charset="0"/>
              </a:rPr>
              <a:t>Autre exemple :  axée sur la posture critique</a:t>
            </a:r>
          </a:p>
        </p:txBody>
      </p:sp>
    </p:spTree>
    <p:extLst>
      <p:ext uri="{BB962C8B-B14F-4D97-AF65-F5344CB8AC3E}">
        <p14:creationId xmlns:p14="http://schemas.microsoft.com/office/powerpoint/2010/main" val="406205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8F9A2F-0C6E-073F-4322-976FD88F641C}"/>
              </a:ext>
            </a:extLst>
          </p:cNvPr>
          <p:cNvSpPr>
            <a:spLocks noGrp="1"/>
          </p:cNvSpPr>
          <p:nvPr>
            <p:ph type="title"/>
          </p:nvPr>
        </p:nvSpPr>
        <p:spPr/>
        <p:txBody>
          <a:bodyPr/>
          <a:lstStyle/>
          <a:p>
            <a:pPr algn="ctr"/>
            <a:r>
              <a:rPr lang="fr-FR" dirty="0">
                <a:latin typeface="Calibri" panose="020F0502020204030204" pitchFamily="34" charset="0"/>
                <a:cs typeface="Calibri" panose="020F0502020204030204" pitchFamily="34" charset="0"/>
              </a:rPr>
              <a:t>Plan</a:t>
            </a:r>
            <a:endParaRPr lang="fr-FR" dirty="0"/>
          </a:p>
        </p:txBody>
      </p:sp>
      <p:sp>
        <p:nvSpPr>
          <p:cNvPr id="3" name="Espace réservé du contenu 2">
            <a:extLst>
              <a:ext uri="{FF2B5EF4-FFF2-40B4-BE49-F238E27FC236}">
                <a16:creationId xmlns:a16="http://schemas.microsoft.com/office/drawing/2014/main" id="{F9009DD9-C923-7FC6-CBF4-CC6EA8C97422}"/>
              </a:ext>
            </a:extLst>
          </p:cNvPr>
          <p:cNvSpPr>
            <a:spLocks noGrp="1"/>
          </p:cNvSpPr>
          <p:nvPr>
            <p:ph idx="1"/>
          </p:nvPr>
        </p:nvSpPr>
        <p:spPr/>
        <p:txBody>
          <a:bodyPr/>
          <a:lstStyle/>
          <a:p>
            <a:r>
              <a:rPr lang="fr-FR" dirty="0"/>
              <a:t>Présentation de la séance pédagogique avec son double objectif : …</a:t>
            </a:r>
          </a:p>
          <a:p>
            <a:endParaRPr lang="fr-FR" dirty="0"/>
          </a:p>
          <a:p>
            <a:r>
              <a:rPr lang="fr-FR" dirty="0"/>
              <a:t>Présentation d’une bibliographie et de deux ressources particulièrement significatives (avec traitement documentaire)</a:t>
            </a:r>
          </a:p>
        </p:txBody>
      </p:sp>
    </p:spTree>
    <p:extLst>
      <p:ext uri="{BB962C8B-B14F-4D97-AF65-F5344CB8AC3E}">
        <p14:creationId xmlns:p14="http://schemas.microsoft.com/office/powerpoint/2010/main" val="3560063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56D68-00C7-A5C8-8530-74AEBEA76CF1}"/>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B474DC7B-A0FA-10FA-5832-4BEB725C062E}"/>
              </a:ext>
            </a:extLst>
          </p:cNvPr>
          <p:cNvSpPr>
            <a:spLocks noGrp="1"/>
          </p:cNvSpPr>
          <p:nvPr>
            <p:ph type="title"/>
          </p:nvPr>
        </p:nvSpPr>
        <p:spPr/>
        <p:txBody>
          <a:bodyPr>
            <a:normAutofit fontScale="90000"/>
          </a:bodyPr>
          <a:lstStyle/>
          <a:p>
            <a:pPr algn="ctr"/>
            <a:br>
              <a:rPr lang="fr-FR" sz="4400" dirty="0">
                <a:latin typeface="Calibri" panose="020F0502020204030204" pitchFamily="34" charset="0"/>
                <a:cs typeface="Calibri" panose="020F0502020204030204" pitchFamily="34" charset="0"/>
              </a:rPr>
            </a:br>
            <a:r>
              <a:rPr lang="fr-FR" sz="4400" dirty="0">
                <a:latin typeface="Calibri" panose="020F0502020204030204" pitchFamily="34" charset="0"/>
                <a:cs typeface="Calibri" panose="020F0502020204030204" pitchFamily="34" charset="0"/>
              </a:rPr>
              <a:t>Stratégie de recherche</a:t>
            </a:r>
            <a:br>
              <a:rPr lang="fr-FR" sz="2400" dirty="0">
                <a:latin typeface="Calibri" panose="020F0502020204030204" pitchFamily="34" charset="0"/>
                <a:cs typeface="Calibri" panose="020F0502020204030204" pitchFamily="34" charset="0"/>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2200" b="1"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br>
              <a:rPr kumimoji="0" lang="fr-FR" sz="1600" b="0" i="0" u="none" strike="noStrike" kern="1200" cap="none" spc="0" normalizeH="0" baseline="0" noProof="0" dirty="0">
                <a:ln>
                  <a:noFill/>
                </a:ln>
                <a:solidFill>
                  <a:srgbClr val="000000">
                    <a:lumMod val="85000"/>
                    <a:lumOff val="15000"/>
                  </a:srgbClr>
                </a:solidFill>
                <a:effectLst/>
                <a:uLnTx/>
                <a:uFillTx/>
                <a:latin typeface="Gill Sans MT"/>
                <a:ea typeface="+mn-ea"/>
                <a:cs typeface="+mn-cs"/>
              </a:rPr>
            </a:br>
            <a:endParaRPr lang="fr-FR" sz="2700" dirty="0">
              <a:latin typeface="Calibri" panose="020F0502020204030204" pitchFamily="34" charset="0"/>
              <a:cs typeface="Calibri" panose="020F0502020204030204" pitchFamily="34" charset="0"/>
            </a:endParaRPr>
          </a:p>
        </p:txBody>
      </p:sp>
      <p:sp>
        <p:nvSpPr>
          <p:cNvPr id="2" name="Espace réservé du contenu 1">
            <a:extLst>
              <a:ext uri="{FF2B5EF4-FFF2-40B4-BE49-F238E27FC236}">
                <a16:creationId xmlns:a16="http://schemas.microsoft.com/office/drawing/2014/main" id="{CC270CEF-BC9E-9F62-AFC8-5244BD6C3A26}"/>
              </a:ext>
            </a:extLst>
          </p:cNvPr>
          <p:cNvSpPr>
            <a:spLocks noGrp="1"/>
          </p:cNvSpPr>
          <p:nvPr>
            <p:ph idx="1"/>
          </p:nvPr>
        </p:nvSpPr>
        <p:spPr>
          <a:xfrm>
            <a:off x="525294" y="1585610"/>
            <a:ext cx="11079804" cy="4328808"/>
          </a:xfrm>
        </p:spPr>
        <p:txBody>
          <a:bodyPr>
            <a:normAutofit lnSpcReduction="10000"/>
          </a:bodyPr>
          <a:lstStyle/>
          <a:p>
            <a:pPr marL="0" indent="0" algn="just">
              <a:buNone/>
            </a:pPr>
            <a:r>
              <a:rPr lang="fr-FR" sz="2400" dirty="0">
                <a:latin typeface="Calibri" panose="020F0502020204030204" pitchFamily="34" charset="0"/>
                <a:cs typeface="Calibri" panose="020F0502020204030204" pitchFamily="34" charset="0"/>
              </a:rPr>
              <a:t>- Consultation du site </a:t>
            </a:r>
            <a:r>
              <a:rPr lang="fr-FR" sz="2400" b="1" dirty="0">
                <a:latin typeface="Calibri" panose="020F0502020204030204" pitchFamily="34" charset="0"/>
                <a:cs typeface="Calibri" panose="020F0502020204030204" pitchFamily="34" charset="0"/>
              </a:rPr>
              <a:t>Eduscol, </a:t>
            </a:r>
            <a:r>
              <a:rPr lang="fr-FR" sz="2400" b="1" dirty="0" err="1">
                <a:latin typeface="Calibri" panose="020F0502020204030204" pitchFamily="34" charset="0"/>
                <a:cs typeface="Calibri" panose="020F0502020204030204" pitchFamily="34" charset="0"/>
              </a:rPr>
              <a:t>education.gouv</a:t>
            </a:r>
            <a:r>
              <a:rPr lang="fr-FR" sz="2400" dirty="0">
                <a:latin typeface="Calibri" panose="020F0502020204030204" pitchFamily="34" charset="0"/>
                <a:cs typeface="Calibri" panose="020F0502020204030204" pitchFamily="34" charset="0"/>
              </a:rPr>
              <a:t> et des </a:t>
            </a:r>
            <a:r>
              <a:rPr lang="fr-FR" sz="2400" b="1" dirty="0">
                <a:latin typeface="Calibri" panose="020F0502020204030204" pitchFamily="34" charset="0"/>
                <a:cs typeface="Calibri" panose="020F0502020204030204" pitchFamily="34" charset="0"/>
              </a:rPr>
              <a:t>textes officiels BOEN et </a:t>
            </a:r>
            <a:r>
              <a:rPr lang="fr-FR" sz="2400" b="1" dirty="0" err="1">
                <a:latin typeface="Calibri" panose="020F0502020204030204" pitchFamily="34" charset="0"/>
                <a:cs typeface="Calibri" panose="020F0502020204030204" pitchFamily="34" charset="0"/>
              </a:rPr>
              <a:t>vademecum</a:t>
            </a:r>
            <a:r>
              <a:rPr lang="fr-FR" sz="2400" b="1" dirty="0">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rPr>
              <a:t>pour m’approprier les programmes et trouver un lien entre l’enseignement du professeur documentaliste et celui du professeur de </a:t>
            </a:r>
            <a:r>
              <a:rPr lang="fr-FR" sz="2400" dirty="0">
                <a:highlight>
                  <a:srgbClr val="FFFF00"/>
                </a:highlight>
                <a:latin typeface="Calibri" panose="020F0502020204030204" pitchFamily="34" charset="0"/>
                <a:cs typeface="Calibri" panose="020F0502020204030204" pitchFamily="34" charset="0"/>
              </a:rPr>
              <a:t>…</a:t>
            </a:r>
            <a:endParaRPr lang="fr-FR" sz="2400" dirty="0">
              <a:latin typeface="Calibri" panose="020F0502020204030204" pitchFamily="34" charset="0"/>
              <a:cs typeface="Calibri" panose="020F0502020204030204" pitchFamily="34" charset="0"/>
            </a:endParaRPr>
          </a:p>
          <a:p>
            <a:pPr marL="0" indent="0" algn="just">
              <a:buNone/>
            </a:pPr>
            <a:r>
              <a:rPr lang="fr-FR" sz="2400" dirty="0">
                <a:latin typeface="Calibri" panose="020F0502020204030204" pitchFamily="34" charset="0"/>
                <a:cs typeface="Calibri" panose="020F0502020204030204" pitchFamily="34" charset="0"/>
              </a:rPr>
              <a:t> </a:t>
            </a:r>
          </a:p>
          <a:p>
            <a:pPr marL="0" indent="0" algn="just">
              <a:buNone/>
            </a:pPr>
            <a:r>
              <a:rPr lang="fr-FR" sz="2400" dirty="0">
                <a:latin typeface="Calibri" panose="020F0502020204030204" pitchFamily="34" charset="0"/>
                <a:cs typeface="Calibri" panose="020F0502020204030204" pitchFamily="34" charset="0"/>
              </a:rPr>
              <a:t>- Recherche d’informations et de </a:t>
            </a:r>
            <a:r>
              <a:rPr lang="fr-FR" sz="2400" b="1" dirty="0">
                <a:latin typeface="Calibri" panose="020F0502020204030204" pitchFamily="34" charset="0"/>
                <a:cs typeface="Calibri" panose="020F0502020204030204" pitchFamily="34" charset="0"/>
              </a:rPr>
              <a:t>définitions sur </a:t>
            </a:r>
            <a:r>
              <a:rPr lang="fr-FR" sz="2400" b="1" dirty="0" err="1">
                <a:latin typeface="Calibri" panose="020F0502020204030204" pitchFamily="34" charset="0"/>
                <a:cs typeface="Calibri" panose="020F0502020204030204" pitchFamily="34" charset="0"/>
              </a:rPr>
              <a:t>Wikinotions</a:t>
            </a:r>
            <a:r>
              <a:rPr lang="fr-FR" sz="2400" dirty="0">
                <a:latin typeface="Calibri" panose="020F0502020204030204" pitchFamily="34" charset="0"/>
                <a:cs typeface="Calibri" panose="020F0502020204030204" pitchFamily="34" charset="0"/>
              </a:rPr>
              <a:t> </a:t>
            </a:r>
            <a:r>
              <a:rPr lang="fr-FR" sz="2400" b="1" dirty="0" err="1">
                <a:latin typeface="Calibri" panose="020F0502020204030204" pitchFamily="34" charset="0"/>
                <a:cs typeface="Calibri" panose="020F0502020204030204" pitchFamily="34" charset="0"/>
              </a:rPr>
              <a:t>Infodoc</a:t>
            </a:r>
            <a:r>
              <a:rPr lang="fr-FR" sz="2400" dirty="0">
                <a:latin typeface="Calibri" panose="020F0502020204030204" pitchFamily="34" charset="0"/>
                <a:cs typeface="Calibri" panose="020F0502020204030204" pitchFamily="34" charset="0"/>
              </a:rPr>
              <a:t> sur les termes et notions abordées pour pouvoir les réexpliquer aux élèves. </a:t>
            </a: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dirty="0">
                <a:latin typeface="Calibri" panose="020F0502020204030204" pitchFamily="34" charset="0"/>
                <a:cs typeface="Calibri" panose="020F0502020204030204" pitchFamily="34" charset="0"/>
              </a:rPr>
              <a:t>- Consultation des </a:t>
            </a:r>
            <a:r>
              <a:rPr lang="fr-FR" sz="2400" b="1" dirty="0">
                <a:latin typeface="Calibri" panose="020F0502020204030204" pitchFamily="34" charset="0"/>
                <a:cs typeface="Calibri" panose="020F0502020204030204" pitchFamily="34" charset="0"/>
              </a:rPr>
              <a:t>ressources de séances </a:t>
            </a:r>
            <a:r>
              <a:rPr lang="fr-FR" sz="2400" dirty="0">
                <a:latin typeface="Calibri" panose="020F0502020204030204" pitchFamily="34" charset="0"/>
                <a:cs typeface="Calibri" panose="020F0502020204030204" pitchFamily="34" charset="0"/>
              </a:rPr>
              <a:t>qui existent déjà sur </a:t>
            </a:r>
            <a:r>
              <a:rPr lang="fr-FR" sz="2400" b="1" dirty="0">
                <a:latin typeface="Calibri" panose="020F0502020204030204" pitchFamily="34" charset="0"/>
                <a:cs typeface="Calibri" panose="020F0502020204030204" pitchFamily="34" charset="0"/>
              </a:rPr>
              <a:t>CLEMI, </a:t>
            </a:r>
            <a:r>
              <a:rPr lang="fr-FR" sz="2400" b="1" dirty="0" err="1">
                <a:latin typeface="Calibri" panose="020F0502020204030204" pitchFamily="34" charset="0"/>
                <a:cs typeface="Calibri" panose="020F0502020204030204" pitchFamily="34" charset="0"/>
              </a:rPr>
              <a:t>Lumni</a:t>
            </a:r>
            <a:r>
              <a:rPr lang="fr-FR" sz="2400" b="1" dirty="0">
                <a:latin typeface="Calibri" panose="020F0502020204030204" pitchFamily="34" charset="0"/>
                <a:cs typeface="Calibri" panose="020F0502020204030204" pitchFamily="34" charset="0"/>
              </a:rPr>
              <a:t>, Canopé, </a:t>
            </a:r>
            <a:r>
              <a:rPr lang="fr-FR" sz="2400" b="1" dirty="0" err="1">
                <a:latin typeface="Calibri" panose="020F0502020204030204" pitchFamily="34" charset="0"/>
                <a:cs typeface="Calibri" panose="020F0502020204030204" pitchFamily="34" charset="0"/>
              </a:rPr>
              <a:t>Edubase</a:t>
            </a:r>
            <a:r>
              <a:rPr lang="fr-FR" sz="2400" b="1" dirty="0">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rPr>
              <a:t>pour voir ce qui a déjà été fait et sur lesquelles on peut s’appuyer. </a:t>
            </a:r>
          </a:p>
          <a:p>
            <a:pPr marL="0" indent="0" algn="just">
              <a:buNone/>
            </a:pPr>
            <a:endParaRPr lang="fr-FR" sz="2400" dirty="0">
              <a:latin typeface="Calibri" panose="020F0502020204030204" pitchFamily="34" charset="0"/>
              <a:cs typeface="Calibri" panose="020F0502020204030204" pitchFamily="34" charset="0"/>
            </a:endParaRPr>
          </a:p>
          <a:p>
            <a:pPr marL="0" indent="0" algn="just">
              <a:buNone/>
            </a:pPr>
            <a:r>
              <a:rPr lang="fr-FR" sz="2400" dirty="0">
                <a:latin typeface="Calibri" panose="020F0502020204030204" pitchFamily="34" charset="0"/>
                <a:cs typeface="Calibri" panose="020F0502020204030204" pitchFamily="34" charset="0"/>
              </a:rPr>
              <a:t>- Recherche du </a:t>
            </a:r>
            <a:r>
              <a:rPr lang="fr-FR" sz="2400" b="1" dirty="0">
                <a:latin typeface="Calibri" panose="020F0502020204030204" pitchFamily="34" charset="0"/>
                <a:cs typeface="Calibri" panose="020F0502020204030204" pitchFamily="34" charset="0"/>
              </a:rPr>
              <a:t>contenu</a:t>
            </a:r>
            <a:r>
              <a:rPr lang="fr-FR" sz="2400" dirty="0">
                <a:latin typeface="Calibri" panose="020F0502020204030204" pitchFamily="34" charset="0"/>
                <a:cs typeface="Calibri" panose="020F0502020204030204" pitchFamily="34" charset="0"/>
              </a:rPr>
              <a:t> </a:t>
            </a:r>
            <a:r>
              <a:rPr lang="fr-FR" sz="2400" b="1" dirty="0">
                <a:latin typeface="Calibri" panose="020F0502020204030204" pitchFamily="34" charset="0"/>
                <a:cs typeface="Calibri" panose="020F0502020204030204" pitchFamily="34" charset="0"/>
              </a:rPr>
              <a:t>numérique</a:t>
            </a:r>
            <a:r>
              <a:rPr lang="fr-FR" sz="2400" dirty="0">
                <a:latin typeface="Calibri" panose="020F0502020204030204" pitchFamily="34" charset="0"/>
                <a:cs typeface="Calibri" panose="020F0502020204030204" pitchFamily="34" charset="0"/>
              </a:rPr>
              <a:t> adapté dans le cadre de la séance, à exploiter.</a:t>
            </a:r>
          </a:p>
        </p:txBody>
      </p:sp>
    </p:spTree>
    <p:extLst>
      <p:ext uri="{BB962C8B-B14F-4D97-AF65-F5344CB8AC3E}">
        <p14:creationId xmlns:p14="http://schemas.microsoft.com/office/powerpoint/2010/main" val="42835270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3065</TotalTime>
  <Words>1263</Words>
  <Application>Microsoft Office PowerPoint</Application>
  <PresentationFormat>Grand écran</PresentationFormat>
  <Paragraphs>138</Paragraphs>
  <Slides>23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Aptos</vt:lpstr>
      <vt:lpstr>Aptos Display</vt:lpstr>
      <vt:lpstr>Arial</vt:lpstr>
      <vt:lpstr>Calibri</vt:lpstr>
      <vt:lpstr>Gill Sans MT</vt:lpstr>
      <vt:lpstr>Times New Roman</vt:lpstr>
      <vt:lpstr>Thème Office</vt:lpstr>
      <vt:lpstr>Présentation PowerPoint</vt:lpstr>
      <vt:lpstr>Analyse du sujet  En classe de ... (24)</vt:lpstr>
      <vt:lpstr> Analyse du sujet  </vt:lpstr>
      <vt:lpstr> Cadre institutionnel    </vt:lpstr>
      <vt:lpstr> Cadre institutionnel    </vt:lpstr>
      <vt:lpstr>Cadre institutionnel</vt:lpstr>
      <vt:lpstr> Problématiques proposées    </vt:lpstr>
      <vt:lpstr>Plan</vt:lpstr>
      <vt:lpstr> Stratégie de recherche    </vt:lpstr>
      <vt:lpstr> Séance pédagogique    </vt:lpstr>
      <vt:lpstr> Séance pédagogique    </vt:lpstr>
      <vt:lpstr> Séance pédagogique    </vt:lpstr>
      <vt:lpstr> Séance pédagogique    </vt:lpstr>
      <vt:lpstr> Séance pédagogique    </vt:lpstr>
      <vt:lpstr>Présentation PowerPoint</vt:lpstr>
      <vt:lpstr>Présentation PowerPoint</vt:lpstr>
      <vt:lpstr> Séance pédagogique    </vt:lpstr>
      <vt:lpstr> Séance pédagogique    </vt:lpstr>
      <vt:lpstr>Conclusion</vt:lpstr>
      <vt:lpstr>Bibliographie</vt:lpstr>
      <vt:lpstr>Traitement documentaire d’un premier document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1210 PO</dc:creator>
  <cp:lastModifiedBy>1210 PO</cp:lastModifiedBy>
  <cp:revision>161</cp:revision>
  <dcterms:created xsi:type="dcterms:W3CDTF">2026-05-20T07:22:51Z</dcterms:created>
  <dcterms:modified xsi:type="dcterms:W3CDTF">2026-06-16T20:51:07Z</dcterms:modified>
</cp:coreProperties>
</file>